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51206400" cy="32918400"/>
  <p:notesSz cx="9601200" cy="7315200"/>
  <p:defaultTextStyle>
    <a:defPPr>
      <a:defRPr lang="en-GB"/>
    </a:defPPr>
    <a:lvl1pPr algn="l" defTabSz="457200" rtl="0" fontAlgn="base">
      <a:spcBef>
        <a:spcPct val="0"/>
      </a:spcBef>
      <a:spcAft>
        <a:spcPct val="0"/>
      </a:spcAft>
      <a:defRPr sz="3600" kern="1200">
        <a:solidFill>
          <a:schemeClr val="tx1"/>
        </a:solidFill>
        <a:latin typeface="Arial" charset="0"/>
        <a:ea typeface="MS Gothic" pitchFamily="49" charset="-128"/>
        <a:cs typeface="+mn-cs"/>
      </a:defRPr>
    </a:lvl1pPr>
    <a:lvl2pPr marL="742950" indent="-285750" algn="l" defTabSz="457200" rtl="0" fontAlgn="base">
      <a:spcBef>
        <a:spcPct val="0"/>
      </a:spcBef>
      <a:spcAft>
        <a:spcPct val="0"/>
      </a:spcAft>
      <a:defRPr sz="3600" kern="1200">
        <a:solidFill>
          <a:schemeClr val="tx1"/>
        </a:solidFill>
        <a:latin typeface="Arial" charset="0"/>
        <a:ea typeface="MS Gothic" pitchFamily="49" charset="-128"/>
        <a:cs typeface="+mn-cs"/>
      </a:defRPr>
    </a:lvl2pPr>
    <a:lvl3pPr marL="1143000" indent="-228600" algn="l" defTabSz="457200" rtl="0" fontAlgn="base">
      <a:spcBef>
        <a:spcPct val="0"/>
      </a:spcBef>
      <a:spcAft>
        <a:spcPct val="0"/>
      </a:spcAft>
      <a:defRPr sz="3600" kern="1200">
        <a:solidFill>
          <a:schemeClr val="tx1"/>
        </a:solidFill>
        <a:latin typeface="Arial" charset="0"/>
        <a:ea typeface="MS Gothic" pitchFamily="49" charset="-128"/>
        <a:cs typeface="+mn-cs"/>
      </a:defRPr>
    </a:lvl3pPr>
    <a:lvl4pPr marL="1600200" indent="-228600" algn="l" defTabSz="457200" rtl="0" fontAlgn="base">
      <a:spcBef>
        <a:spcPct val="0"/>
      </a:spcBef>
      <a:spcAft>
        <a:spcPct val="0"/>
      </a:spcAft>
      <a:defRPr sz="3600" kern="1200">
        <a:solidFill>
          <a:schemeClr val="tx1"/>
        </a:solidFill>
        <a:latin typeface="Arial" charset="0"/>
        <a:ea typeface="MS Gothic" pitchFamily="49" charset="-128"/>
        <a:cs typeface="+mn-cs"/>
      </a:defRPr>
    </a:lvl4pPr>
    <a:lvl5pPr marL="2057400" indent="-228600" algn="l" defTabSz="457200" rtl="0" fontAlgn="base">
      <a:spcBef>
        <a:spcPct val="0"/>
      </a:spcBef>
      <a:spcAft>
        <a:spcPct val="0"/>
      </a:spcAft>
      <a:defRPr sz="3600" kern="1200">
        <a:solidFill>
          <a:schemeClr val="tx1"/>
        </a:solidFill>
        <a:latin typeface="Arial" charset="0"/>
        <a:ea typeface="MS Gothic" pitchFamily="49" charset="-128"/>
        <a:cs typeface="+mn-cs"/>
      </a:defRPr>
    </a:lvl5pPr>
    <a:lvl6pPr marL="2286000" algn="l" defTabSz="914400" rtl="0" eaLnBrk="1" latinLnBrk="0" hangingPunct="1">
      <a:defRPr sz="3600" kern="1200">
        <a:solidFill>
          <a:schemeClr val="tx1"/>
        </a:solidFill>
        <a:latin typeface="Arial" charset="0"/>
        <a:ea typeface="MS Gothic" pitchFamily="49" charset="-128"/>
        <a:cs typeface="+mn-cs"/>
      </a:defRPr>
    </a:lvl6pPr>
    <a:lvl7pPr marL="2743200" algn="l" defTabSz="914400" rtl="0" eaLnBrk="1" latinLnBrk="0" hangingPunct="1">
      <a:defRPr sz="3600" kern="1200">
        <a:solidFill>
          <a:schemeClr val="tx1"/>
        </a:solidFill>
        <a:latin typeface="Arial" charset="0"/>
        <a:ea typeface="MS Gothic" pitchFamily="49" charset="-128"/>
        <a:cs typeface="+mn-cs"/>
      </a:defRPr>
    </a:lvl7pPr>
    <a:lvl8pPr marL="3200400" algn="l" defTabSz="914400" rtl="0" eaLnBrk="1" latinLnBrk="0" hangingPunct="1">
      <a:defRPr sz="3600" kern="1200">
        <a:solidFill>
          <a:schemeClr val="tx1"/>
        </a:solidFill>
        <a:latin typeface="Arial" charset="0"/>
        <a:ea typeface="MS Gothic" pitchFamily="49" charset="-128"/>
        <a:cs typeface="+mn-cs"/>
      </a:defRPr>
    </a:lvl8pPr>
    <a:lvl9pPr marL="3657600" algn="l" defTabSz="914400" rtl="0" eaLnBrk="1" latinLnBrk="0" hangingPunct="1">
      <a:defRPr sz="3600" kern="1200">
        <a:solidFill>
          <a:schemeClr val="tx1"/>
        </a:solidFill>
        <a:latin typeface="Arial" charset="0"/>
        <a:ea typeface="MS Gothic"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40" d="100"/>
          <a:sy n="40" d="100"/>
        </p:scale>
        <p:origin x="-1230" y="-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9601200" cy="73152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8" charset="0"/>
              <a:buNone/>
            </a:pPr>
            <a:endParaRPr lang="en-US" altLang="en-US" dirty="0"/>
          </a:p>
        </p:txBody>
      </p:sp>
      <p:sp>
        <p:nvSpPr>
          <p:cNvPr id="3075" name="AutoShape 2"/>
          <p:cNvSpPr>
            <a:spLocks noChangeArrowheads="1"/>
          </p:cNvSpPr>
          <p:nvPr/>
        </p:nvSpPr>
        <p:spPr bwMode="auto">
          <a:xfrm>
            <a:off x="0" y="0"/>
            <a:ext cx="9601200" cy="73152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8" charset="0"/>
              <a:buNone/>
            </a:pPr>
            <a:endParaRPr lang="en-US" altLang="en-US" dirty="0"/>
          </a:p>
        </p:txBody>
      </p:sp>
      <p:sp>
        <p:nvSpPr>
          <p:cNvPr id="3076" name="AutoShape 3"/>
          <p:cNvSpPr>
            <a:spLocks noChangeArrowheads="1"/>
          </p:cNvSpPr>
          <p:nvPr/>
        </p:nvSpPr>
        <p:spPr bwMode="auto">
          <a:xfrm>
            <a:off x="0" y="0"/>
            <a:ext cx="9601200" cy="73152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8" charset="0"/>
              <a:buNone/>
            </a:pPr>
            <a:endParaRPr lang="en-US" altLang="en-US" dirty="0"/>
          </a:p>
        </p:txBody>
      </p:sp>
      <p:sp>
        <p:nvSpPr>
          <p:cNvPr id="3077" name="Text Box 4"/>
          <p:cNvSpPr txBox="1">
            <a:spLocks noChangeArrowheads="1"/>
          </p:cNvSpPr>
          <p:nvPr/>
        </p:nvSpPr>
        <p:spPr bwMode="auto">
          <a:xfrm>
            <a:off x="0" y="0"/>
            <a:ext cx="416083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8" charset="0"/>
              <a:buNone/>
            </a:pPr>
            <a:endParaRPr lang="en-US" altLang="en-US" dirty="0"/>
          </a:p>
        </p:txBody>
      </p:sp>
      <p:sp>
        <p:nvSpPr>
          <p:cNvPr id="3078" name="Text Box 5"/>
          <p:cNvSpPr txBox="1">
            <a:spLocks noChangeArrowheads="1"/>
          </p:cNvSpPr>
          <p:nvPr/>
        </p:nvSpPr>
        <p:spPr bwMode="auto">
          <a:xfrm>
            <a:off x="5438775" y="0"/>
            <a:ext cx="416083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8" charset="0"/>
              <a:buNone/>
            </a:pPr>
            <a:endParaRPr lang="en-US" altLang="en-US" dirty="0"/>
          </a:p>
        </p:txBody>
      </p:sp>
      <p:sp>
        <p:nvSpPr>
          <p:cNvPr id="3079" name="Rectangle 6"/>
          <p:cNvSpPr>
            <a:spLocks noGrp="1" noRot="1" noChangeAspect="1" noChangeArrowheads="1"/>
          </p:cNvSpPr>
          <p:nvPr>
            <p:ph type="sldImg"/>
          </p:nvPr>
        </p:nvSpPr>
        <p:spPr bwMode="auto">
          <a:xfrm>
            <a:off x="2668588" y="-16124238"/>
            <a:ext cx="4259262" cy="3608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5" name="Rectangle 7"/>
          <p:cNvSpPr>
            <a:spLocks noGrp="1" noChangeArrowheads="1"/>
          </p:cNvSpPr>
          <p:nvPr>
            <p:ph type="body"/>
          </p:nvPr>
        </p:nvSpPr>
        <p:spPr bwMode="auto">
          <a:xfrm>
            <a:off x="960438" y="3475038"/>
            <a:ext cx="7675562" cy="3284537"/>
          </a:xfrm>
          <a:prstGeom prst="rect">
            <a:avLst/>
          </a:prstGeom>
          <a:noFill/>
          <a:ln w="9525">
            <a:noFill/>
            <a:round/>
            <a:headEnd/>
            <a:tailEnd/>
          </a:ln>
          <a:effectLst/>
        </p:spPr>
        <p:txBody>
          <a:bodyPr vert="horz" wrap="square" lIns="41400" tIns="20880" rIns="41400" bIns="20880" numCol="1" anchor="t" anchorCtr="0" compatLnSpc="1">
            <a:prstTxWarp prst="textNoShape">
              <a:avLst/>
            </a:prstTxWarp>
          </a:bodyPr>
          <a:lstStyle/>
          <a:p>
            <a:pPr lvl="0"/>
            <a:endParaRPr lang="en-US" noProof="0" smtClean="0"/>
          </a:p>
        </p:txBody>
      </p:sp>
      <p:sp>
        <p:nvSpPr>
          <p:cNvPr id="3081" name="Text Box 8"/>
          <p:cNvSpPr txBox="1">
            <a:spLocks noChangeArrowheads="1"/>
          </p:cNvSpPr>
          <p:nvPr/>
        </p:nvSpPr>
        <p:spPr bwMode="auto">
          <a:xfrm>
            <a:off x="0" y="6905625"/>
            <a:ext cx="416083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8" charset="0"/>
              <a:buNone/>
            </a:pPr>
            <a:endParaRPr lang="en-US" altLang="en-US" dirty="0"/>
          </a:p>
        </p:txBody>
      </p:sp>
      <p:sp>
        <p:nvSpPr>
          <p:cNvPr id="2057" name="Rectangle 9"/>
          <p:cNvSpPr>
            <a:spLocks noGrp="1" noChangeArrowheads="1"/>
          </p:cNvSpPr>
          <p:nvPr>
            <p:ph type="sldNum"/>
          </p:nvPr>
        </p:nvSpPr>
        <p:spPr bwMode="auto">
          <a:xfrm>
            <a:off x="5438775" y="6950075"/>
            <a:ext cx="4156075" cy="358775"/>
          </a:xfrm>
          <a:prstGeom prst="rect">
            <a:avLst/>
          </a:prstGeom>
          <a:noFill/>
          <a:ln w="9525">
            <a:noFill/>
            <a:round/>
            <a:headEnd/>
            <a:tailEnd/>
          </a:ln>
          <a:effectLst/>
        </p:spPr>
        <p:txBody>
          <a:bodyPr vert="horz" wrap="square" lIns="41400" tIns="20880" rIns="41400" bIns="20880" numCol="1" anchor="b" anchorCtr="0" compatLnSpc="1">
            <a:prstTxWarp prst="textNoShape">
              <a:avLst/>
            </a:prstTxWarp>
          </a:bodyPr>
          <a:lstStyle>
            <a:lvl1pPr algn="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500">
                <a:solidFill>
                  <a:srgbClr val="000000"/>
                </a:solidFill>
                <a:ea typeface="Arial Unicode MS" pitchFamily="34" charset="-128"/>
                <a:cs typeface="Arial Unicode MS" pitchFamily="34" charset="-128"/>
              </a:defRPr>
            </a:lvl1pPr>
          </a:lstStyle>
          <a:p>
            <a:pPr>
              <a:defRPr/>
            </a:pPr>
            <a:fld id="{25FFEF03-4A92-44F2-B7DA-6C53BF99F1F3}" type="slidenum">
              <a:rPr lang="en-US"/>
              <a:pPr>
                <a:defRPr/>
              </a:pPr>
              <a:t>‹#›</a:t>
            </a:fld>
            <a:endParaRPr lang="en-US" dirty="0"/>
          </a:p>
        </p:txBody>
      </p:sp>
    </p:spTree>
    <p:extLst>
      <p:ext uri="{BB962C8B-B14F-4D97-AF65-F5344CB8AC3E}">
        <p14:creationId xmlns:p14="http://schemas.microsoft.com/office/powerpoint/2010/main" val="5062421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fld id="{3C36C8DB-70B7-4EBF-A5CE-5EB732520FEA}" type="slidenum">
              <a:rPr lang="en-US" altLang="en-US" sz="500" smtClean="0">
                <a:latin typeface="Arial" charset="0"/>
              </a:rPr>
              <a:pPr/>
              <a:t>1</a:t>
            </a:fld>
            <a:endParaRPr lang="en-US" altLang="en-US" sz="500" dirty="0" smtClean="0">
              <a:latin typeface="Arial" charset="0"/>
            </a:endParaRPr>
          </a:p>
        </p:txBody>
      </p:sp>
      <p:sp>
        <p:nvSpPr>
          <p:cNvPr id="4099" name="Text Box 1"/>
          <p:cNvSpPr txBox="1">
            <a:spLocks noChangeArrowheads="1"/>
          </p:cNvSpPr>
          <p:nvPr/>
        </p:nvSpPr>
        <p:spPr bwMode="auto">
          <a:xfrm>
            <a:off x="5438775" y="6950075"/>
            <a:ext cx="41576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41400" tIns="20880" rIns="41400" bIns="208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a:lnSpc>
                <a:spcPct val="93000"/>
              </a:lnSpc>
              <a:buClr>
                <a:srgbClr val="000000"/>
              </a:buClr>
              <a:buSzPct val="100000"/>
              <a:buFont typeface="Times New Roman" pitchFamily="18" charset="0"/>
              <a:buNone/>
            </a:pPr>
            <a:fld id="{053EA75C-0614-4FF4-A474-B86DD423EB2C}" type="slidenum">
              <a:rPr lang="en-US" altLang="en-US" sz="500">
                <a:latin typeface="Arial" charset="0"/>
                <a:ea typeface="Arial Unicode MS" pitchFamily="34" charset="-128"/>
                <a:cs typeface="Arial Unicode MS" pitchFamily="34" charset="-128"/>
              </a:rPr>
              <a:pPr algn="r">
                <a:lnSpc>
                  <a:spcPct val="93000"/>
                </a:lnSpc>
                <a:buClr>
                  <a:srgbClr val="000000"/>
                </a:buClr>
                <a:buSzPct val="100000"/>
                <a:buFont typeface="Times New Roman" pitchFamily="18" charset="0"/>
                <a:buNone/>
              </a:pPr>
              <a:t>1</a:t>
            </a:fld>
            <a:endParaRPr lang="en-US" altLang="en-US" sz="500" dirty="0">
              <a:latin typeface="Arial" charset="0"/>
              <a:ea typeface="Arial Unicode MS" pitchFamily="34" charset="-128"/>
              <a:cs typeface="Arial Unicode MS" pitchFamily="34" charset="-128"/>
            </a:endParaRPr>
          </a:p>
        </p:txBody>
      </p:sp>
      <p:sp>
        <p:nvSpPr>
          <p:cNvPr id="4100" name="Text Box 2"/>
          <p:cNvSpPr txBox="1">
            <a:spLocks noChangeArrowheads="1"/>
          </p:cNvSpPr>
          <p:nvPr/>
        </p:nvSpPr>
        <p:spPr bwMode="auto">
          <a:xfrm>
            <a:off x="5438775" y="6950075"/>
            <a:ext cx="41608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41400" tIns="24120" rIns="41400" bIns="208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a:lnSpc>
                <a:spcPct val="95000"/>
              </a:lnSpc>
              <a:buClr>
                <a:srgbClr val="000000"/>
              </a:buClr>
              <a:buSzPct val="100000"/>
              <a:buFont typeface="Times New Roman" pitchFamily="18" charset="0"/>
              <a:buNone/>
            </a:pPr>
            <a:fld id="{A3301EDF-8327-4C5A-AE43-72C10EDF6942}" type="slidenum">
              <a:rPr lang="en-US" altLang="en-US" sz="500">
                <a:ea typeface="Arial Unicode MS" pitchFamily="34" charset="-128"/>
                <a:cs typeface="Arial Unicode MS" pitchFamily="34" charset="-128"/>
              </a:rPr>
              <a:pPr algn="r">
                <a:lnSpc>
                  <a:spcPct val="95000"/>
                </a:lnSpc>
                <a:buClr>
                  <a:srgbClr val="000000"/>
                </a:buClr>
                <a:buSzPct val="100000"/>
                <a:buFont typeface="Times New Roman" pitchFamily="18" charset="0"/>
                <a:buNone/>
              </a:pPr>
              <a:t>1</a:t>
            </a:fld>
            <a:endParaRPr lang="en-US" altLang="en-US" sz="500" dirty="0">
              <a:ea typeface="Arial Unicode MS" pitchFamily="34" charset="-128"/>
              <a:cs typeface="Arial Unicode MS" pitchFamily="34" charset="-128"/>
            </a:endParaRPr>
          </a:p>
        </p:txBody>
      </p:sp>
      <p:sp>
        <p:nvSpPr>
          <p:cNvPr id="4101" name="Text Box 3"/>
          <p:cNvSpPr txBox="1">
            <a:spLocks noChangeArrowheads="1"/>
          </p:cNvSpPr>
          <p:nvPr/>
        </p:nvSpPr>
        <p:spPr bwMode="auto">
          <a:xfrm>
            <a:off x="2668588" y="550863"/>
            <a:ext cx="4264025" cy="2741612"/>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en-US" altLang="en-US" dirty="0"/>
          </a:p>
        </p:txBody>
      </p:sp>
      <p:sp>
        <p:nvSpPr>
          <p:cNvPr id="4102" name="Rectangle 4"/>
          <p:cNvSpPr>
            <a:spLocks noGrp="1" noChangeArrowheads="1"/>
          </p:cNvSpPr>
          <p:nvPr>
            <p:ph type="body"/>
          </p:nvPr>
        </p:nvSpPr>
        <p:spPr>
          <a:xfrm>
            <a:off x="960438" y="3475038"/>
            <a:ext cx="7677150" cy="3328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B3896D1-BACD-47A0-818C-D8791C79E81F}" type="slidenum">
              <a:rPr lang="en-US"/>
              <a:pPr>
                <a:defRPr/>
              </a:pPr>
              <a:t>‹#›</a:t>
            </a:fld>
            <a:endParaRPr lang="en-US" dirty="0"/>
          </a:p>
        </p:txBody>
      </p:sp>
    </p:spTree>
    <p:extLst>
      <p:ext uri="{BB962C8B-B14F-4D97-AF65-F5344CB8AC3E}">
        <p14:creationId xmlns:p14="http://schemas.microsoft.com/office/powerpoint/2010/main" val="474486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7131DC4-F1A8-4425-ACB4-8E405FA05B99}" type="slidenum">
              <a:rPr lang="en-US"/>
              <a:pPr>
                <a:defRPr/>
              </a:pPr>
              <a:t>‹#›</a:t>
            </a:fld>
            <a:endParaRPr lang="en-US" dirty="0"/>
          </a:p>
        </p:txBody>
      </p:sp>
    </p:spTree>
    <p:extLst>
      <p:ext uri="{BB962C8B-B14F-4D97-AF65-F5344CB8AC3E}">
        <p14:creationId xmlns:p14="http://schemas.microsoft.com/office/powerpoint/2010/main" val="257806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2100" y="1319213"/>
            <a:ext cx="11518900" cy="28081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638" y="1319213"/>
            <a:ext cx="34409062" cy="28081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5CE15E4-2060-42F6-9474-6F52C7F5B117}" type="slidenum">
              <a:rPr lang="en-US"/>
              <a:pPr>
                <a:defRPr/>
              </a:pPr>
              <a:t>‹#›</a:t>
            </a:fld>
            <a:endParaRPr lang="en-US" dirty="0"/>
          </a:p>
        </p:txBody>
      </p:sp>
    </p:spTree>
    <p:extLst>
      <p:ext uri="{BB962C8B-B14F-4D97-AF65-F5344CB8AC3E}">
        <p14:creationId xmlns:p14="http://schemas.microsoft.com/office/powerpoint/2010/main" val="404476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63AB13C-9D01-4BB1-B717-B0F64F0E87BC}" type="slidenum">
              <a:rPr lang="en-US"/>
              <a:pPr>
                <a:defRPr/>
              </a:pPr>
              <a:t>‹#›</a:t>
            </a:fld>
            <a:endParaRPr lang="en-US" dirty="0"/>
          </a:p>
        </p:txBody>
      </p:sp>
    </p:spTree>
    <p:extLst>
      <p:ext uri="{BB962C8B-B14F-4D97-AF65-F5344CB8AC3E}">
        <p14:creationId xmlns:p14="http://schemas.microsoft.com/office/powerpoint/2010/main" val="2691049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B62B6B0B-36F8-4081-AA47-BBC60DE9F0EB}" type="slidenum">
              <a:rPr lang="en-US"/>
              <a:pPr>
                <a:defRPr/>
              </a:pPr>
              <a:t>‹#›</a:t>
            </a:fld>
            <a:endParaRPr lang="en-US" dirty="0"/>
          </a:p>
        </p:txBody>
      </p:sp>
    </p:spTree>
    <p:extLst>
      <p:ext uri="{BB962C8B-B14F-4D97-AF65-F5344CB8AC3E}">
        <p14:creationId xmlns:p14="http://schemas.microsoft.com/office/powerpoint/2010/main" val="386186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638" y="7681913"/>
            <a:ext cx="22963187" cy="21718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6225" y="7681913"/>
            <a:ext cx="22964775" cy="21718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627FED71-CBFF-493C-89A9-8BAE869FBF5C}" type="slidenum">
              <a:rPr lang="en-US"/>
              <a:pPr>
                <a:defRPr/>
              </a:pPr>
              <a:t>‹#›</a:t>
            </a:fld>
            <a:endParaRPr lang="en-US" dirty="0"/>
          </a:p>
        </p:txBody>
      </p:sp>
    </p:spTree>
    <p:extLst>
      <p:ext uri="{BB962C8B-B14F-4D97-AF65-F5344CB8AC3E}">
        <p14:creationId xmlns:p14="http://schemas.microsoft.com/office/powerpoint/2010/main" val="136172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10CC3336-E3A5-4D35-BF2D-5239D5BF9860}" type="slidenum">
              <a:rPr lang="en-US"/>
              <a:pPr>
                <a:defRPr/>
              </a:pPr>
              <a:t>‹#›</a:t>
            </a:fld>
            <a:endParaRPr lang="en-US" dirty="0"/>
          </a:p>
        </p:txBody>
      </p:sp>
    </p:spTree>
    <p:extLst>
      <p:ext uri="{BB962C8B-B14F-4D97-AF65-F5344CB8AC3E}">
        <p14:creationId xmlns:p14="http://schemas.microsoft.com/office/powerpoint/2010/main" val="1983217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D33B7E0B-3471-4265-B829-DCFF312F1F7C}" type="slidenum">
              <a:rPr lang="en-US"/>
              <a:pPr>
                <a:defRPr/>
              </a:pPr>
              <a:t>‹#›</a:t>
            </a:fld>
            <a:endParaRPr lang="en-US" dirty="0"/>
          </a:p>
        </p:txBody>
      </p:sp>
    </p:spTree>
    <p:extLst>
      <p:ext uri="{BB962C8B-B14F-4D97-AF65-F5344CB8AC3E}">
        <p14:creationId xmlns:p14="http://schemas.microsoft.com/office/powerpoint/2010/main" val="362286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E1DA9762-D951-4044-9EB8-9D222128BD64}" type="slidenum">
              <a:rPr lang="en-US"/>
              <a:pPr>
                <a:defRPr/>
              </a:pPr>
              <a:t>‹#›</a:t>
            </a:fld>
            <a:endParaRPr lang="en-US" dirty="0"/>
          </a:p>
        </p:txBody>
      </p:sp>
    </p:spTree>
    <p:extLst>
      <p:ext uri="{BB962C8B-B14F-4D97-AF65-F5344CB8AC3E}">
        <p14:creationId xmlns:p14="http://schemas.microsoft.com/office/powerpoint/2010/main" val="2778649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9BFA2A8A-330A-4DCB-A47E-88C9D4C3F26F}" type="slidenum">
              <a:rPr lang="en-US"/>
              <a:pPr>
                <a:defRPr/>
              </a:pPr>
              <a:t>‹#›</a:t>
            </a:fld>
            <a:endParaRPr lang="en-US" dirty="0"/>
          </a:p>
        </p:txBody>
      </p:sp>
    </p:spTree>
    <p:extLst>
      <p:ext uri="{BB962C8B-B14F-4D97-AF65-F5344CB8AC3E}">
        <p14:creationId xmlns:p14="http://schemas.microsoft.com/office/powerpoint/2010/main" val="3035053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5" y="2941638"/>
            <a:ext cx="307244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028A90F-A603-4EE4-B03F-E38F2209DD07}" type="slidenum">
              <a:rPr lang="en-US"/>
              <a:pPr>
                <a:defRPr/>
              </a:pPr>
              <a:t>‹#›</a:t>
            </a:fld>
            <a:endParaRPr lang="en-US" dirty="0"/>
          </a:p>
        </p:txBody>
      </p:sp>
    </p:spTree>
    <p:extLst>
      <p:ext uri="{BB962C8B-B14F-4D97-AF65-F5344CB8AC3E}">
        <p14:creationId xmlns:p14="http://schemas.microsoft.com/office/powerpoint/2010/main" val="3993720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2560638" y="1319213"/>
            <a:ext cx="46080362"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2560638" y="7681913"/>
            <a:ext cx="46080362" cy="2171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11920" tIns="414000" rIns="511920" bIns="25596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8" name="Text Box 3"/>
          <p:cNvSpPr txBox="1">
            <a:spLocks noChangeArrowheads="1"/>
          </p:cNvSpPr>
          <p:nvPr/>
        </p:nvSpPr>
        <p:spPr bwMode="auto">
          <a:xfrm>
            <a:off x="2560638" y="29976763"/>
            <a:ext cx="119475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8" charset="0"/>
              <a:buNone/>
            </a:pPr>
            <a:endParaRPr lang="en-US" altLang="en-US" dirty="0"/>
          </a:p>
        </p:txBody>
      </p:sp>
      <p:sp>
        <p:nvSpPr>
          <p:cNvPr id="1029" name="Text Box 4"/>
          <p:cNvSpPr txBox="1">
            <a:spLocks noChangeArrowheads="1"/>
          </p:cNvSpPr>
          <p:nvPr/>
        </p:nvSpPr>
        <p:spPr bwMode="auto">
          <a:xfrm>
            <a:off x="17495838" y="29976763"/>
            <a:ext cx="162147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8" charset="0"/>
              <a:buNone/>
            </a:pPr>
            <a:endParaRPr lang="en-US" altLang="en-US" dirty="0"/>
          </a:p>
        </p:txBody>
      </p:sp>
      <p:sp>
        <p:nvSpPr>
          <p:cNvPr id="2" name="Rectangle 5"/>
          <p:cNvSpPr>
            <a:spLocks noGrp="1" noChangeArrowheads="1"/>
          </p:cNvSpPr>
          <p:nvPr>
            <p:ph type="sldNum"/>
          </p:nvPr>
        </p:nvSpPr>
        <p:spPr bwMode="auto">
          <a:xfrm>
            <a:off x="36698238" y="29976763"/>
            <a:ext cx="11942762" cy="2281237"/>
          </a:xfrm>
          <a:prstGeom prst="rect">
            <a:avLst/>
          </a:prstGeom>
          <a:noFill/>
          <a:ln w="9525">
            <a:noFill/>
            <a:round/>
            <a:headEnd/>
            <a:tailEnd/>
          </a:ln>
          <a:effectLst/>
        </p:spPr>
        <p:txBody>
          <a:bodyPr vert="horz" wrap="square" lIns="511920" tIns="255960" rIns="511920" bIns="255960" numCol="1" anchor="t" anchorCtr="0" compatLnSpc="1">
            <a:prstTxWarp prst="textNoShape">
              <a:avLst/>
            </a:prstTxWarp>
          </a:bodyPr>
          <a:lstStyle>
            <a:lvl1pPr algn="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defRPr sz="7800">
                <a:solidFill>
                  <a:srgbClr val="000000"/>
                </a:solidFill>
                <a:ea typeface="Arial Unicode MS" pitchFamily="34" charset="-128"/>
                <a:cs typeface="Arial Unicode MS" pitchFamily="34" charset="-128"/>
              </a:defRPr>
            </a:lvl1pPr>
          </a:lstStyle>
          <a:p>
            <a:pPr>
              <a:defRPr/>
            </a:pPr>
            <a:fld id="{9403D205-165B-43A4-9EED-AE43D944FE3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8" charset="0"/>
        <a:defRPr sz="246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8" charset="0"/>
        <a:defRPr sz="24600">
          <a:solidFill>
            <a:srgbClr val="000000"/>
          </a:solidFill>
          <a:latin typeface="Arial" charset="0"/>
          <a:ea typeface="MS Gothic" pitchFamily="49" charset="-128"/>
        </a:defRPr>
      </a:lvl2pPr>
      <a:lvl3pPr algn="ctr" defTabSz="457200" rtl="0" eaLnBrk="0" fontAlgn="base" hangingPunct="0">
        <a:lnSpc>
          <a:spcPct val="93000"/>
        </a:lnSpc>
        <a:spcBef>
          <a:spcPct val="0"/>
        </a:spcBef>
        <a:spcAft>
          <a:spcPct val="0"/>
        </a:spcAft>
        <a:buClr>
          <a:srgbClr val="000000"/>
        </a:buClr>
        <a:buSzPct val="100000"/>
        <a:buFont typeface="Times New Roman" pitchFamily="18" charset="0"/>
        <a:defRPr sz="24600">
          <a:solidFill>
            <a:srgbClr val="000000"/>
          </a:solidFill>
          <a:latin typeface="Arial" charset="0"/>
          <a:ea typeface="MS Gothic" pitchFamily="49" charset="-128"/>
        </a:defRPr>
      </a:lvl3pPr>
      <a:lvl4pPr algn="ctr" defTabSz="457200" rtl="0" eaLnBrk="0" fontAlgn="base" hangingPunct="0">
        <a:lnSpc>
          <a:spcPct val="93000"/>
        </a:lnSpc>
        <a:spcBef>
          <a:spcPct val="0"/>
        </a:spcBef>
        <a:spcAft>
          <a:spcPct val="0"/>
        </a:spcAft>
        <a:buClr>
          <a:srgbClr val="000000"/>
        </a:buClr>
        <a:buSzPct val="100000"/>
        <a:buFont typeface="Times New Roman" pitchFamily="18" charset="0"/>
        <a:defRPr sz="24600">
          <a:solidFill>
            <a:srgbClr val="000000"/>
          </a:solidFill>
          <a:latin typeface="Arial" charset="0"/>
          <a:ea typeface="MS Gothic" pitchFamily="49" charset="-128"/>
        </a:defRPr>
      </a:lvl4pPr>
      <a:lvl5pPr algn="ctr" defTabSz="457200" rtl="0" eaLnBrk="0" fontAlgn="base" hangingPunct="0">
        <a:lnSpc>
          <a:spcPct val="93000"/>
        </a:lnSpc>
        <a:spcBef>
          <a:spcPct val="0"/>
        </a:spcBef>
        <a:spcAft>
          <a:spcPct val="0"/>
        </a:spcAft>
        <a:buClr>
          <a:srgbClr val="000000"/>
        </a:buClr>
        <a:buSzPct val="100000"/>
        <a:buFont typeface="Times New Roman" pitchFamily="18" charset="0"/>
        <a:defRPr sz="24600">
          <a:solidFill>
            <a:srgbClr val="000000"/>
          </a:solidFill>
          <a:latin typeface="Arial" charset="0"/>
          <a:ea typeface="MS Gothic" pitchFamily="49" charset="-128"/>
        </a:defRPr>
      </a:lvl5pPr>
      <a:lvl6pPr marL="2514600" indent="-228600" algn="ctr" defTabSz="457200" rtl="0" eaLnBrk="0" fontAlgn="base" hangingPunct="0">
        <a:lnSpc>
          <a:spcPct val="93000"/>
        </a:lnSpc>
        <a:spcBef>
          <a:spcPct val="0"/>
        </a:spcBef>
        <a:spcAft>
          <a:spcPct val="0"/>
        </a:spcAft>
        <a:buClr>
          <a:srgbClr val="000000"/>
        </a:buClr>
        <a:buSzPct val="100000"/>
        <a:buFont typeface="Times New Roman" pitchFamily="18" charset="0"/>
        <a:defRPr sz="24600">
          <a:solidFill>
            <a:srgbClr val="000000"/>
          </a:solidFill>
          <a:latin typeface="Arial" charset="0"/>
          <a:ea typeface="MS Gothic" pitchFamily="49" charset="-128"/>
        </a:defRPr>
      </a:lvl6pPr>
      <a:lvl7pPr marL="2971800" indent="-228600" algn="ctr" defTabSz="457200" rtl="0" eaLnBrk="0" fontAlgn="base" hangingPunct="0">
        <a:lnSpc>
          <a:spcPct val="93000"/>
        </a:lnSpc>
        <a:spcBef>
          <a:spcPct val="0"/>
        </a:spcBef>
        <a:spcAft>
          <a:spcPct val="0"/>
        </a:spcAft>
        <a:buClr>
          <a:srgbClr val="000000"/>
        </a:buClr>
        <a:buSzPct val="100000"/>
        <a:buFont typeface="Times New Roman" pitchFamily="18" charset="0"/>
        <a:defRPr sz="24600">
          <a:solidFill>
            <a:srgbClr val="000000"/>
          </a:solidFill>
          <a:latin typeface="Arial" charset="0"/>
          <a:ea typeface="MS Gothic" pitchFamily="49" charset="-128"/>
        </a:defRPr>
      </a:lvl7pPr>
      <a:lvl8pPr marL="3429000" indent="-228600" algn="ctr" defTabSz="457200" rtl="0" eaLnBrk="0" fontAlgn="base" hangingPunct="0">
        <a:lnSpc>
          <a:spcPct val="93000"/>
        </a:lnSpc>
        <a:spcBef>
          <a:spcPct val="0"/>
        </a:spcBef>
        <a:spcAft>
          <a:spcPct val="0"/>
        </a:spcAft>
        <a:buClr>
          <a:srgbClr val="000000"/>
        </a:buClr>
        <a:buSzPct val="100000"/>
        <a:buFont typeface="Times New Roman" pitchFamily="18" charset="0"/>
        <a:defRPr sz="24600">
          <a:solidFill>
            <a:srgbClr val="000000"/>
          </a:solidFill>
          <a:latin typeface="Arial" charset="0"/>
          <a:ea typeface="MS Gothic" pitchFamily="49" charset="-128"/>
        </a:defRPr>
      </a:lvl8pPr>
      <a:lvl9pPr marL="3886200" indent="-228600" algn="ctr" defTabSz="457200" rtl="0" eaLnBrk="0" fontAlgn="base" hangingPunct="0">
        <a:lnSpc>
          <a:spcPct val="93000"/>
        </a:lnSpc>
        <a:spcBef>
          <a:spcPct val="0"/>
        </a:spcBef>
        <a:spcAft>
          <a:spcPct val="0"/>
        </a:spcAft>
        <a:buClr>
          <a:srgbClr val="000000"/>
        </a:buClr>
        <a:buSzPct val="100000"/>
        <a:buFont typeface="Times New Roman" pitchFamily="18" charset="0"/>
        <a:defRPr sz="24600">
          <a:solidFill>
            <a:srgbClr val="000000"/>
          </a:solidFill>
          <a:latin typeface="Arial" charset="0"/>
          <a:ea typeface="MS Gothic" pitchFamily="49" charset="-128"/>
        </a:defRPr>
      </a:lvl9pPr>
    </p:titleStyle>
    <p:bodyStyle>
      <a:lvl1pPr marL="342900" indent="-342900" algn="l" defTabSz="457200" rtl="0" eaLnBrk="0" fontAlgn="base" hangingPunct="0">
        <a:lnSpc>
          <a:spcPct val="93000"/>
        </a:lnSpc>
        <a:spcBef>
          <a:spcPts val="4475"/>
        </a:spcBef>
        <a:spcAft>
          <a:spcPct val="0"/>
        </a:spcAft>
        <a:buClr>
          <a:srgbClr val="000000"/>
        </a:buClr>
        <a:buSzPct val="100000"/>
        <a:buFont typeface="Times New Roman" pitchFamily="18" charset="0"/>
        <a:defRPr sz="17900">
          <a:solidFill>
            <a:srgbClr val="000000"/>
          </a:solidFill>
          <a:latin typeface="+mn-lt"/>
          <a:ea typeface="+mn-ea"/>
          <a:cs typeface="+mn-cs"/>
        </a:defRPr>
      </a:lvl1pPr>
      <a:lvl2pPr marL="742950" indent="-285750" algn="l" defTabSz="457200" rtl="0" eaLnBrk="0" fontAlgn="base" hangingPunct="0">
        <a:lnSpc>
          <a:spcPct val="93000"/>
        </a:lnSpc>
        <a:spcBef>
          <a:spcPts val="3925"/>
        </a:spcBef>
        <a:spcAft>
          <a:spcPct val="0"/>
        </a:spcAft>
        <a:buClr>
          <a:srgbClr val="000000"/>
        </a:buClr>
        <a:buSzPct val="100000"/>
        <a:buFont typeface="Times New Roman" pitchFamily="18" charset="0"/>
        <a:defRPr sz="15700">
          <a:solidFill>
            <a:srgbClr val="000000"/>
          </a:solidFill>
          <a:latin typeface="+mn-lt"/>
          <a:ea typeface="+mn-ea"/>
        </a:defRPr>
      </a:lvl2pPr>
      <a:lvl3pPr marL="1143000" indent="-228600" algn="l" defTabSz="457200" rtl="0" eaLnBrk="0" fontAlgn="base" hangingPunct="0">
        <a:lnSpc>
          <a:spcPct val="93000"/>
        </a:lnSpc>
        <a:spcBef>
          <a:spcPts val="3350"/>
        </a:spcBef>
        <a:spcAft>
          <a:spcPct val="0"/>
        </a:spcAft>
        <a:buClr>
          <a:srgbClr val="000000"/>
        </a:buClr>
        <a:buSzPct val="100000"/>
        <a:buFont typeface="Times New Roman" pitchFamily="18" charset="0"/>
        <a:defRPr sz="13400">
          <a:solidFill>
            <a:srgbClr val="000000"/>
          </a:solidFill>
          <a:latin typeface="+mn-lt"/>
          <a:ea typeface="+mn-ea"/>
        </a:defRPr>
      </a:lvl3pPr>
      <a:lvl4pPr marL="1600200" indent="-228600" algn="l" defTabSz="457200" rtl="0" eaLnBrk="0" fontAlgn="base" hangingPunct="0">
        <a:lnSpc>
          <a:spcPct val="93000"/>
        </a:lnSpc>
        <a:spcBef>
          <a:spcPts val="2800"/>
        </a:spcBef>
        <a:spcAft>
          <a:spcPct val="0"/>
        </a:spcAft>
        <a:buClr>
          <a:srgbClr val="000000"/>
        </a:buClr>
        <a:buSzPct val="100000"/>
        <a:buFont typeface="Times New Roman" pitchFamily="18" charset="0"/>
        <a:defRPr sz="11200">
          <a:solidFill>
            <a:srgbClr val="000000"/>
          </a:solidFill>
          <a:latin typeface="+mn-lt"/>
          <a:ea typeface="+mn-ea"/>
        </a:defRPr>
      </a:lvl4pPr>
      <a:lvl5pPr marL="2057400" indent="-228600" algn="l" defTabSz="457200" rtl="0" eaLnBrk="0" fontAlgn="base" hangingPunct="0">
        <a:lnSpc>
          <a:spcPct val="93000"/>
        </a:lnSpc>
        <a:spcBef>
          <a:spcPts val="2800"/>
        </a:spcBef>
        <a:spcAft>
          <a:spcPct val="0"/>
        </a:spcAft>
        <a:buClr>
          <a:srgbClr val="000000"/>
        </a:buClr>
        <a:buSzPct val="100000"/>
        <a:buFont typeface="Times New Roman" pitchFamily="18" charset="0"/>
        <a:defRPr sz="11200">
          <a:solidFill>
            <a:srgbClr val="000000"/>
          </a:solidFill>
          <a:latin typeface="+mn-lt"/>
          <a:ea typeface="+mn-ea"/>
        </a:defRPr>
      </a:lvl5pPr>
      <a:lvl6pPr marL="2514600" indent="-228600" algn="l" defTabSz="457200" rtl="0" eaLnBrk="0" fontAlgn="base" hangingPunct="0">
        <a:lnSpc>
          <a:spcPct val="93000"/>
        </a:lnSpc>
        <a:spcBef>
          <a:spcPts val="2800"/>
        </a:spcBef>
        <a:spcAft>
          <a:spcPct val="0"/>
        </a:spcAft>
        <a:buClr>
          <a:srgbClr val="000000"/>
        </a:buClr>
        <a:buSzPct val="100000"/>
        <a:buFont typeface="Times New Roman" pitchFamily="18" charset="0"/>
        <a:defRPr sz="11200">
          <a:solidFill>
            <a:srgbClr val="000000"/>
          </a:solidFill>
          <a:latin typeface="+mn-lt"/>
          <a:ea typeface="+mn-ea"/>
        </a:defRPr>
      </a:lvl6pPr>
      <a:lvl7pPr marL="2971800" indent="-228600" algn="l" defTabSz="457200" rtl="0" eaLnBrk="0" fontAlgn="base" hangingPunct="0">
        <a:lnSpc>
          <a:spcPct val="93000"/>
        </a:lnSpc>
        <a:spcBef>
          <a:spcPts val="2800"/>
        </a:spcBef>
        <a:spcAft>
          <a:spcPct val="0"/>
        </a:spcAft>
        <a:buClr>
          <a:srgbClr val="000000"/>
        </a:buClr>
        <a:buSzPct val="100000"/>
        <a:buFont typeface="Times New Roman" pitchFamily="18" charset="0"/>
        <a:defRPr sz="11200">
          <a:solidFill>
            <a:srgbClr val="000000"/>
          </a:solidFill>
          <a:latin typeface="+mn-lt"/>
          <a:ea typeface="+mn-ea"/>
        </a:defRPr>
      </a:lvl7pPr>
      <a:lvl8pPr marL="3429000" indent="-228600" algn="l" defTabSz="457200" rtl="0" eaLnBrk="0" fontAlgn="base" hangingPunct="0">
        <a:lnSpc>
          <a:spcPct val="93000"/>
        </a:lnSpc>
        <a:spcBef>
          <a:spcPts val="2800"/>
        </a:spcBef>
        <a:spcAft>
          <a:spcPct val="0"/>
        </a:spcAft>
        <a:buClr>
          <a:srgbClr val="000000"/>
        </a:buClr>
        <a:buSzPct val="100000"/>
        <a:buFont typeface="Times New Roman" pitchFamily="18" charset="0"/>
        <a:defRPr sz="11200">
          <a:solidFill>
            <a:srgbClr val="000000"/>
          </a:solidFill>
          <a:latin typeface="+mn-lt"/>
          <a:ea typeface="+mn-ea"/>
        </a:defRPr>
      </a:lvl8pPr>
      <a:lvl9pPr marL="3886200" indent="-228600" algn="l" defTabSz="457200" rtl="0" eaLnBrk="0" fontAlgn="base" hangingPunct="0">
        <a:lnSpc>
          <a:spcPct val="93000"/>
        </a:lnSpc>
        <a:spcBef>
          <a:spcPts val="2800"/>
        </a:spcBef>
        <a:spcAft>
          <a:spcPct val="0"/>
        </a:spcAft>
        <a:buClr>
          <a:srgbClr val="000000"/>
        </a:buClr>
        <a:buSzPct val="100000"/>
        <a:buFont typeface="Times New Roman" pitchFamily="18" charset="0"/>
        <a:defRPr sz="112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321"/>
          <p:cNvSpPr>
            <a:spLocks noChangeArrowheads="1"/>
          </p:cNvSpPr>
          <p:nvPr/>
        </p:nvSpPr>
        <p:spPr bwMode="auto">
          <a:xfrm>
            <a:off x="0" y="0"/>
            <a:ext cx="51206400" cy="3429000"/>
          </a:xfrm>
          <a:prstGeom prst="roundRect">
            <a:avLst>
              <a:gd name="adj" fmla="val 0"/>
            </a:avLst>
          </a:prstGeom>
          <a:gradFill rotWithShape="1">
            <a:gsLst>
              <a:gs pos="0">
                <a:srgbClr val="C8DDF0"/>
              </a:gs>
              <a:gs pos="100000">
                <a:srgbClr val="1A57D0"/>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buClr>
                <a:srgbClr val="000000"/>
              </a:buClr>
              <a:buSzPct val="100000"/>
              <a:buFont typeface="Times New Roman" pitchFamily="18" charset="0"/>
              <a:buNone/>
            </a:pPr>
            <a:endParaRPr lang="en-US" altLang="en-US" dirty="0"/>
          </a:p>
        </p:txBody>
      </p:sp>
      <p:sp>
        <p:nvSpPr>
          <p:cNvPr id="2052" name="Text Box 5"/>
          <p:cNvSpPr txBox="1">
            <a:spLocks noChangeArrowheads="1"/>
          </p:cNvSpPr>
          <p:nvPr/>
        </p:nvSpPr>
        <p:spPr bwMode="auto">
          <a:xfrm>
            <a:off x="1" y="228600"/>
            <a:ext cx="51206399"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511920" tIns="314280" rIns="511920" bIns="25596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7900">
                <a:solidFill>
                  <a:srgbClr val="000000"/>
                </a:solidFill>
                <a:latin typeface="Arial" charset="0"/>
                <a:ea typeface="MS Gothic" pitchFamily="49"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5700">
                <a:solidFill>
                  <a:srgbClr val="000000"/>
                </a:solidFill>
                <a:latin typeface="Arial" charset="0"/>
                <a:ea typeface="MS Gothic" pitchFamily="49"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3400">
                <a:solidFill>
                  <a:srgbClr val="000000"/>
                </a:solidFill>
                <a:latin typeface="Arial" charset="0"/>
                <a:ea typeface="MS Gothic" pitchFamily="49"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1200">
                <a:solidFill>
                  <a:srgbClr val="000000"/>
                </a:solidFill>
                <a:latin typeface="Arial" charset="0"/>
                <a:ea typeface="MS Gothic" pitchFamily="49"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1200">
                <a:solidFill>
                  <a:srgbClr val="000000"/>
                </a:solidFill>
                <a:latin typeface="Arial" charset="0"/>
                <a:ea typeface="MS Gothic" pitchFamily="49" charset="-128"/>
              </a:defRPr>
            </a:lvl5pPr>
            <a:lvl6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1200">
                <a:solidFill>
                  <a:srgbClr val="000000"/>
                </a:solidFill>
                <a:latin typeface="Arial" charset="0"/>
                <a:ea typeface="MS Gothic" pitchFamily="49" charset="-128"/>
              </a:defRPr>
            </a:lvl6pPr>
            <a:lvl7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1200">
                <a:solidFill>
                  <a:srgbClr val="000000"/>
                </a:solidFill>
                <a:latin typeface="Arial" charset="0"/>
                <a:ea typeface="MS Gothic" pitchFamily="49" charset="-128"/>
              </a:defRPr>
            </a:lvl7pPr>
            <a:lvl8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1200">
                <a:solidFill>
                  <a:srgbClr val="000000"/>
                </a:solidFill>
                <a:latin typeface="Arial" charset="0"/>
                <a:ea typeface="MS Gothic" pitchFamily="49" charset="-128"/>
              </a:defRPr>
            </a:lvl8pPr>
            <a:lvl9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1200">
                <a:solidFill>
                  <a:srgbClr val="000000"/>
                </a:solidFill>
                <a:latin typeface="Arial" charset="0"/>
                <a:ea typeface="MS Gothic" pitchFamily="49" charset="-128"/>
              </a:defRPr>
            </a:lvl9pPr>
          </a:lstStyle>
          <a:p>
            <a:pPr algn="ctr">
              <a:lnSpc>
                <a:spcPct val="93000"/>
              </a:lnSpc>
              <a:spcAft>
                <a:spcPts val="2400"/>
              </a:spcAft>
              <a:buClr>
                <a:srgbClr val="000000"/>
              </a:buClr>
              <a:buSzPct val="100000"/>
              <a:buFont typeface="Times New Roman" pitchFamily="18" charset="0"/>
              <a:buNone/>
            </a:pPr>
            <a:r>
              <a:rPr lang="en-US" altLang="en-US" sz="7000" dirty="0" smtClean="0">
                <a:solidFill>
                  <a:schemeClr val="tx1"/>
                </a:solidFill>
                <a:ea typeface="Arial Unicode MS" pitchFamily="34" charset="-128"/>
                <a:cs typeface="Arial Unicode MS" pitchFamily="34" charset="-128"/>
              </a:rPr>
              <a:t>Technician-Free Image-Guided Bronchoscopy System: A Human Study</a:t>
            </a:r>
          </a:p>
          <a:p>
            <a:pPr algn="ctr">
              <a:lnSpc>
                <a:spcPct val="93000"/>
              </a:lnSpc>
              <a:spcAft>
                <a:spcPts val="2400"/>
              </a:spcAft>
              <a:buClr>
                <a:srgbClr val="000000"/>
              </a:buClr>
              <a:buSzPct val="100000"/>
              <a:buFont typeface="Times New Roman" pitchFamily="18" charset="0"/>
              <a:buNone/>
            </a:pPr>
            <a:r>
              <a:rPr lang="en-US" altLang="en-US" sz="4400" b="1" i="1" dirty="0" smtClean="0">
                <a:solidFill>
                  <a:schemeClr val="tx1"/>
                </a:solidFill>
                <a:ea typeface="Arial Unicode MS" pitchFamily="34" charset="-128"/>
                <a:cs typeface="Arial Unicode MS" pitchFamily="34" charset="-128"/>
              </a:rPr>
              <a:t>W. E. Higgins,</a:t>
            </a:r>
            <a:r>
              <a:rPr lang="en-US" altLang="en-US" sz="4400" b="1" i="1" baseline="30000" dirty="0" smtClean="0">
                <a:solidFill>
                  <a:schemeClr val="tx1"/>
                </a:solidFill>
                <a:ea typeface="Arial Unicode MS" pitchFamily="34" charset="-128"/>
                <a:cs typeface="Arial Unicode MS" pitchFamily="34" charset="-128"/>
              </a:rPr>
              <a:t>1</a:t>
            </a:r>
            <a:r>
              <a:rPr lang="en-US" altLang="en-US" sz="4400" b="1" i="1" dirty="0" smtClean="0">
                <a:solidFill>
                  <a:schemeClr val="tx1"/>
                </a:solidFill>
                <a:ea typeface="Arial Unicode MS" pitchFamily="34" charset="-128"/>
                <a:cs typeface="Arial Unicode MS" pitchFamily="34" charset="-128"/>
              </a:rPr>
              <a:t> R. Khare,</a:t>
            </a:r>
            <a:r>
              <a:rPr lang="en-US" altLang="en-US" sz="4400" b="1" i="1" baseline="30000" dirty="0" smtClean="0">
                <a:solidFill>
                  <a:schemeClr val="tx1"/>
                </a:solidFill>
                <a:ea typeface="Arial Unicode MS" pitchFamily="34" charset="-128"/>
                <a:cs typeface="Arial Unicode MS" pitchFamily="34" charset="-128"/>
              </a:rPr>
              <a:t>1</a:t>
            </a:r>
            <a:r>
              <a:rPr lang="en-US" altLang="en-US" sz="4400" b="1" i="1" dirty="0" smtClean="0">
                <a:solidFill>
                  <a:schemeClr val="tx1"/>
                </a:solidFill>
                <a:ea typeface="Arial Unicode MS" pitchFamily="34" charset="-128"/>
                <a:cs typeface="Arial Unicode MS" pitchFamily="34" charset="-128"/>
              </a:rPr>
              <a:t> D. C. Cornish,</a:t>
            </a:r>
            <a:r>
              <a:rPr lang="en-US" altLang="en-US" sz="4400" b="1" i="1" baseline="30000" dirty="0" smtClean="0">
                <a:solidFill>
                  <a:schemeClr val="tx1"/>
                </a:solidFill>
                <a:ea typeface="Arial Unicode MS" pitchFamily="34" charset="-128"/>
                <a:cs typeface="Arial Unicode MS" pitchFamily="34" charset="-128"/>
              </a:rPr>
              <a:t>1</a:t>
            </a:r>
            <a:r>
              <a:rPr lang="en-US" altLang="en-US" sz="4400" b="1" i="1" dirty="0" smtClean="0">
                <a:solidFill>
                  <a:schemeClr val="tx1"/>
                </a:solidFill>
                <a:ea typeface="Arial Unicode MS" pitchFamily="34" charset="-128"/>
                <a:cs typeface="Arial Unicode MS" pitchFamily="34" charset="-128"/>
              </a:rPr>
              <a:t> P.D. Byrnes,</a:t>
            </a:r>
            <a:r>
              <a:rPr lang="en-US" altLang="en-US" sz="4400" b="1" i="1" baseline="30000" dirty="0" smtClean="0">
                <a:solidFill>
                  <a:schemeClr val="tx1"/>
                </a:solidFill>
                <a:ea typeface="Arial Unicode MS" pitchFamily="34" charset="-128"/>
                <a:cs typeface="Arial Unicode MS" pitchFamily="34" charset="-128"/>
              </a:rPr>
              <a:t>1</a:t>
            </a:r>
            <a:r>
              <a:rPr lang="en-US" altLang="en-US" sz="4400" b="1" i="1" dirty="0" smtClean="0">
                <a:solidFill>
                  <a:schemeClr val="tx1"/>
                </a:solidFill>
                <a:ea typeface="Arial Unicode MS" pitchFamily="34" charset="-128"/>
                <a:cs typeface="Arial Unicode MS" pitchFamily="34" charset="-128"/>
              </a:rPr>
              <a:t> </a:t>
            </a:r>
            <a:r>
              <a:rPr lang="en-US" altLang="en-US" sz="4400" b="1" i="1" dirty="0">
                <a:solidFill>
                  <a:schemeClr val="tx1"/>
                </a:solidFill>
                <a:ea typeface="Arial Unicode MS" pitchFamily="34" charset="-128"/>
                <a:cs typeface="Arial Unicode MS" pitchFamily="34" charset="-128"/>
              </a:rPr>
              <a:t>R. Cheirsilp,</a:t>
            </a:r>
            <a:r>
              <a:rPr lang="en-US" altLang="en-US" sz="4400" b="1" i="1" baseline="30000" dirty="0">
                <a:solidFill>
                  <a:schemeClr val="tx1"/>
                </a:solidFill>
                <a:ea typeface="Arial Unicode MS" pitchFamily="34" charset="-128"/>
                <a:cs typeface="Arial Unicode MS" pitchFamily="34" charset="-128"/>
              </a:rPr>
              <a:t>1</a:t>
            </a:r>
            <a:r>
              <a:rPr lang="en-US" altLang="en-US" sz="4400" b="1" i="1" dirty="0">
                <a:solidFill>
                  <a:schemeClr val="tx1"/>
                </a:solidFill>
                <a:ea typeface="Arial Unicode MS" pitchFamily="34" charset="-128"/>
                <a:cs typeface="Arial Unicode MS" pitchFamily="34" charset="-128"/>
              </a:rPr>
              <a:t> X. Zang,</a:t>
            </a:r>
            <a:r>
              <a:rPr lang="en-US" altLang="en-US" sz="4400" b="1" i="1" baseline="30000" dirty="0">
                <a:solidFill>
                  <a:schemeClr val="tx1"/>
                </a:solidFill>
                <a:ea typeface="Arial Unicode MS" pitchFamily="34" charset="-128"/>
                <a:cs typeface="Arial Unicode MS" pitchFamily="34" charset="-128"/>
              </a:rPr>
              <a:t>1</a:t>
            </a:r>
            <a:r>
              <a:rPr lang="en-US" altLang="en-US" sz="4400" b="1" i="1" dirty="0">
                <a:solidFill>
                  <a:schemeClr val="tx1"/>
                </a:solidFill>
                <a:ea typeface="Arial Unicode MS" pitchFamily="34" charset="-128"/>
                <a:cs typeface="Arial Unicode MS" pitchFamily="34" charset="-128"/>
              </a:rPr>
              <a:t> </a:t>
            </a:r>
            <a:r>
              <a:rPr lang="en-US" altLang="en-US" sz="4400" b="1" i="1" dirty="0" smtClean="0">
                <a:solidFill>
                  <a:schemeClr val="tx1"/>
                </a:solidFill>
                <a:ea typeface="Arial Unicode MS" pitchFamily="34" charset="-128"/>
                <a:cs typeface="Arial Unicode MS" pitchFamily="34" charset="-128"/>
              </a:rPr>
              <a:t>J.W. </a:t>
            </a:r>
            <a:r>
              <a:rPr lang="en-US" altLang="en-US" sz="4400" b="1" i="1" smtClean="0">
                <a:solidFill>
                  <a:schemeClr val="tx1"/>
                </a:solidFill>
                <a:ea typeface="Arial Unicode MS" pitchFamily="34" charset="-128"/>
                <a:cs typeface="Arial Unicode MS" pitchFamily="34" charset="-128"/>
              </a:rPr>
              <a:t>Toth,</a:t>
            </a:r>
            <a:r>
              <a:rPr lang="en-US" altLang="en-US" sz="4400" b="1" i="1" baseline="30000" smtClean="0">
                <a:solidFill>
                  <a:schemeClr val="tx1"/>
                </a:solidFill>
                <a:ea typeface="Arial Unicode MS" pitchFamily="34" charset="-128"/>
                <a:cs typeface="Arial Unicode MS" pitchFamily="34" charset="-128"/>
              </a:rPr>
              <a:t>2</a:t>
            </a:r>
            <a:r>
              <a:rPr lang="en-US" altLang="en-US" sz="4400" b="1" i="1" smtClean="0">
                <a:solidFill>
                  <a:schemeClr val="tx1"/>
                </a:solidFill>
                <a:ea typeface="Arial Unicode MS" pitchFamily="34" charset="-128"/>
                <a:cs typeface="Arial Unicode MS" pitchFamily="34" charset="-128"/>
              </a:rPr>
              <a:t> M.F. </a:t>
            </a:r>
            <a:r>
              <a:rPr lang="en-US" altLang="en-US" sz="4400" b="1" i="1" dirty="0" smtClean="0">
                <a:solidFill>
                  <a:schemeClr val="tx1"/>
                </a:solidFill>
                <a:ea typeface="Arial Unicode MS" pitchFamily="34" charset="-128"/>
                <a:cs typeface="Arial Unicode MS" pitchFamily="34" charset="-128"/>
              </a:rPr>
              <a:t>Reed,</a:t>
            </a:r>
            <a:r>
              <a:rPr lang="en-US" altLang="en-US" sz="4400" b="1" i="1" baseline="30000" dirty="0" smtClean="0">
                <a:solidFill>
                  <a:schemeClr val="tx1"/>
                </a:solidFill>
                <a:ea typeface="Arial Unicode MS" pitchFamily="34" charset="-128"/>
                <a:cs typeface="Arial Unicode MS" pitchFamily="34" charset="-128"/>
              </a:rPr>
              <a:t>2</a:t>
            </a:r>
            <a:r>
              <a:rPr lang="en-US" altLang="en-US" sz="4400" b="1" i="1" dirty="0" smtClean="0">
                <a:solidFill>
                  <a:schemeClr val="tx1"/>
                </a:solidFill>
                <a:ea typeface="Arial Unicode MS" pitchFamily="34" charset="-128"/>
                <a:cs typeface="Arial Unicode MS" pitchFamily="34" charset="-128"/>
              </a:rPr>
              <a:t> and R. Bascom</a:t>
            </a:r>
            <a:r>
              <a:rPr lang="en-US" altLang="en-US" sz="4400" b="1" i="1" baseline="30000" dirty="0" smtClean="0">
                <a:solidFill>
                  <a:schemeClr val="tx1"/>
                </a:solidFill>
                <a:ea typeface="Arial Unicode MS" pitchFamily="34" charset="-128"/>
                <a:cs typeface="Arial Unicode MS" pitchFamily="34" charset="-128"/>
              </a:rPr>
              <a:t>2</a:t>
            </a:r>
            <a:r>
              <a:rPr lang="en-US" altLang="en-US" sz="4400" b="1" i="1" dirty="0" smtClean="0">
                <a:solidFill>
                  <a:schemeClr val="tx1"/>
                </a:solidFill>
                <a:ea typeface="Arial Unicode MS" pitchFamily="34" charset="-128"/>
                <a:cs typeface="Arial Unicode MS" pitchFamily="34" charset="-128"/>
              </a:rPr>
              <a:t> </a:t>
            </a:r>
          </a:p>
          <a:p>
            <a:pPr algn="ctr">
              <a:lnSpc>
                <a:spcPct val="93000"/>
              </a:lnSpc>
              <a:spcAft>
                <a:spcPts val="2400"/>
              </a:spcAft>
              <a:buClr>
                <a:srgbClr val="000000"/>
              </a:buClr>
              <a:buSzPct val="100000"/>
              <a:buFont typeface="Times New Roman" pitchFamily="18" charset="0"/>
              <a:buNone/>
            </a:pPr>
            <a:r>
              <a:rPr lang="en-US" altLang="en-US" sz="4400" b="1" dirty="0" smtClean="0">
                <a:solidFill>
                  <a:schemeClr val="tx1"/>
                </a:solidFill>
                <a:ea typeface="Arial Unicode MS" pitchFamily="34" charset="-128"/>
                <a:cs typeface="Arial Unicode MS" pitchFamily="34" charset="-128"/>
              </a:rPr>
              <a:t>Penn </a:t>
            </a:r>
            <a:r>
              <a:rPr lang="en-US" altLang="en-US" sz="4400" b="1" dirty="0">
                <a:solidFill>
                  <a:schemeClr val="tx1"/>
                </a:solidFill>
                <a:ea typeface="Arial Unicode MS" pitchFamily="34" charset="-128"/>
                <a:cs typeface="Arial Unicode MS" pitchFamily="34" charset="-128"/>
              </a:rPr>
              <a:t>State University, </a:t>
            </a:r>
            <a:r>
              <a:rPr lang="en-US" altLang="en-US" sz="4400" b="1" baseline="30000" dirty="0">
                <a:solidFill>
                  <a:schemeClr val="tx1"/>
                </a:solidFill>
                <a:ea typeface="Arial Unicode MS" pitchFamily="34" charset="-128"/>
                <a:cs typeface="Arial Unicode MS" pitchFamily="34" charset="-128"/>
              </a:rPr>
              <a:t>1</a:t>
            </a:r>
            <a:r>
              <a:rPr lang="en-US" altLang="en-US" sz="4400" b="1" dirty="0">
                <a:solidFill>
                  <a:schemeClr val="tx1"/>
                </a:solidFill>
                <a:ea typeface="Arial Unicode MS" pitchFamily="34" charset="-128"/>
                <a:cs typeface="Arial Unicode MS" pitchFamily="34" charset="-128"/>
              </a:rPr>
              <a:t>College of Engineering, </a:t>
            </a:r>
            <a:r>
              <a:rPr lang="en-US" altLang="en-US" sz="4400" b="1" baseline="30000" dirty="0">
                <a:solidFill>
                  <a:schemeClr val="tx1"/>
                </a:solidFill>
                <a:ea typeface="Arial Unicode MS" pitchFamily="34" charset="-128"/>
                <a:cs typeface="Arial Unicode MS" pitchFamily="34" charset="-128"/>
              </a:rPr>
              <a:t>2</a:t>
            </a:r>
            <a:r>
              <a:rPr lang="en-US" altLang="en-US" sz="4400" b="1" dirty="0">
                <a:solidFill>
                  <a:schemeClr val="tx1"/>
                </a:solidFill>
                <a:ea typeface="Arial Unicode MS" pitchFamily="34" charset="-128"/>
                <a:cs typeface="Arial Unicode MS" pitchFamily="34" charset="-128"/>
              </a:rPr>
              <a:t>College of Medicine, University Park and Hershey, PA</a:t>
            </a:r>
            <a:r>
              <a:rPr lang="en-US" altLang="en-US" sz="4400" dirty="0">
                <a:solidFill>
                  <a:schemeClr val="tx1"/>
                </a:solidFill>
                <a:ea typeface="Arial Unicode MS" pitchFamily="34" charset="-128"/>
                <a:cs typeface="Arial Unicode MS" pitchFamily="34" charset="-128"/>
              </a:rPr>
              <a:t> </a:t>
            </a:r>
            <a:br>
              <a:rPr lang="en-US" altLang="en-US" sz="4400" dirty="0">
                <a:solidFill>
                  <a:schemeClr val="tx1"/>
                </a:solidFill>
                <a:ea typeface="Arial Unicode MS" pitchFamily="34" charset="-128"/>
                <a:cs typeface="Arial Unicode MS" pitchFamily="34" charset="-128"/>
              </a:rPr>
            </a:br>
            <a:endParaRPr lang="en-US" altLang="en-US" sz="4400" dirty="0">
              <a:solidFill>
                <a:schemeClr val="tx1"/>
              </a:solidFill>
              <a:ea typeface="Arial Unicode MS" pitchFamily="34" charset="-128"/>
              <a:cs typeface="Arial Unicode MS" pitchFamily="34" charset="-128"/>
            </a:endParaRPr>
          </a:p>
        </p:txBody>
      </p:sp>
      <p:sp>
        <p:nvSpPr>
          <p:cNvPr id="2053" name="Text Box 6"/>
          <p:cNvSpPr txBox="1">
            <a:spLocks noChangeArrowheads="1"/>
          </p:cNvSpPr>
          <p:nvPr/>
        </p:nvSpPr>
        <p:spPr bwMode="auto">
          <a:xfrm>
            <a:off x="41984613" y="2346325"/>
            <a:ext cx="85725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52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7900">
                <a:solidFill>
                  <a:srgbClr val="000000"/>
                </a:solidFill>
                <a:latin typeface="Arial" charset="0"/>
                <a:ea typeface="MS Gothic"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5700">
                <a:solidFill>
                  <a:srgbClr val="000000"/>
                </a:solidFill>
                <a:latin typeface="Arial" charset="0"/>
                <a:ea typeface="MS Gothic"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3400">
                <a:solidFill>
                  <a:srgbClr val="000000"/>
                </a:solidFill>
                <a:latin typeface="Arial" charset="0"/>
                <a:ea typeface="MS Gothic"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5pPr>
            <a:lvl6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6pPr>
            <a:lvl7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7pPr>
            <a:lvl8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8pPr>
            <a:lvl9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9pPr>
          </a:lstStyle>
          <a:p>
            <a:pPr>
              <a:lnSpc>
                <a:spcPct val="95000"/>
              </a:lnSpc>
              <a:spcBef>
                <a:spcPts val="2750"/>
              </a:spcBef>
              <a:buClr>
                <a:srgbClr val="000000"/>
              </a:buClr>
              <a:buSzPct val="100000"/>
              <a:buFont typeface="Times New Roman" pitchFamily="18" charset="0"/>
              <a:buNone/>
            </a:pPr>
            <a:r>
              <a:rPr lang="en-US" altLang="en-US" sz="4400" b="1" i="1" dirty="0">
                <a:solidFill>
                  <a:schemeClr val="tx1"/>
                </a:solidFill>
                <a:ea typeface="Arial Unicode MS" pitchFamily="34" charset="-128"/>
                <a:cs typeface="Arial Unicode MS" pitchFamily="34" charset="-128"/>
              </a:rPr>
              <a:t>ATS </a:t>
            </a:r>
            <a:r>
              <a:rPr lang="en-US" altLang="en-US" sz="4400" b="1" i="1" dirty="0" smtClean="0">
                <a:solidFill>
                  <a:schemeClr val="tx1"/>
                </a:solidFill>
                <a:ea typeface="Arial Unicode MS" pitchFamily="34" charset="-128"/>
                <a:cs typeface="Arial Unicode MS" pitchFamily="34" charset="-128"/>
              </a:rPr>
              <a:t>2014</a:t>
            </a:r>
            <a:r>
              <a:rPr lang="en-US" altLang="en-US" sz="4400" b="1" dirty="0" smtClean="0">
                <a:solidFill>
                  <a:schemeClr val="tx1"/>
                </a:solidFill>
                <a:ea typeface="Arial Unicode MS" pitchFamily="34" charset="-128"/>
                <a:cs typeface="Arial Unicode MS" pitchFamily="34" charset="-128"/>
              </a:rPr>
              <a:t>, </a:t>
            </a:r>
            <a:r>
              <a:rPr lang="en-US" altLang="en-US" sz="4400" b="1" dirty="0">
                <a:solidFill>
                  <a:schemeClr val="tx1"/>
                </a:solidFill>
                <a:ea typeface="Arial Unicode MS" pitchFamily="34" charset="-128"/>
                <a:cs typeface="Arial Unicode MS" pitchFamily="34" charset="-128"/>
              </a:rPr>
              <a:t>San Diego, CA</a:t>
            </a:r>
          </a:p>
        </p:txBody>
      </p:sp>
      <p:sp>
        <p:nvSpPr>
          <p:cNvPr id="2054" name="Line 10"/>
          <p:cNvSpPr>
            <a:spLocks noChangeShapeType="1"/>
          </p:cNvSpPr>
          <p:nvPr/>
        </p:nvSpPr>
        <p:spPr bwMode="auto">
          <a:xfrm>
            <a:off x="0" y="3429000"/>
            <a:ext cx="51206400" cy="1588"/>
          </a:xfrm>
          <a:prstGeom prst="line">
            <a:avLst/>
          </a:prstGeom>
          <a:noFill/>
          <a:ln w="127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pic>
        <p:nvPicPr>
          <p:cNvPr id="2055"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950" y="654050"/>
            <a:ext cx="34925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6" name="Text Box 61"/>
          <p:cNvSpPr txBox="1">
            <a:spLocks noChangeArrowheads="1"/>
          </p:cNvSpPr>
          <p:nvPr/>
        </p:nvSpPr>
        <p:spPr bwMode="auto">
          <a:xfrm>
            <a:off x="33680400" y="5105400"/>
            <a:ext cx="172847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Clr>
                <a:srgbClr val="000000"/>
              </a:buClr>
              <a:buSzPct val="100000"/>
              <a:buFont typeface="Times New Roman" pitchFamily="18" charset="0"/>
              <a:buNone/>
            </a:pPr>
            <a:r>
              <a:rPr lang="en-US" dirty="0"/>
              <a:t>We consented 9 lung-cancer patients (</a:t>
            </a:r>
            <a:r>
              <a:rPr lang="en-US" dirty="0" smtClean="0"/>
              <a:t>age: </a:t>
            </a:r>
            <a:r>
              <a:rPr lang="en-US" dirty="0"/>
              <a:t>50-74 years; 2M:7F) and selected 41 total ROIs.  We performed technician-free image-guided bronchoscopy for 39 ROIs; we excluded 2 ROIs because the procedure plan revealed that </a:t>
            </a:r>
            <a:r>
              <a:rPr lang="en-US" dirty="0" smtClean="0"/>
              <a:t>the preselected  </a:t>
            </a:r>
            <a:r>
              <a:rPr lang="en-US" dirty="0"/>
              <a:t>bronchoscope could not reach them. For </a:t>
            </a:r>
            <a:r>
              <a:rPr lang="en-US" dirty="0" smtClean="0"/>
              <a:t>the </a:t>
            </a:r>
            <a:r>
              <a:rPr lang="en-US" dirty="0"/>
              <a:t>39 navigable routes, </a:t>
            </a:r>
            <a:r>
              <a:rPr lang="en-US" dirty="0" smtClean="0"/>
              <a:t>the results are summarized below. We </a:t>
            </a:r>
            <a:r>
              <a:rPr lang="en-US" dirty="0"/>
              <a:t>performed successful navigation for </a:t>
            </a:r>
            <a:r>
              <a:rPr lang="en-US" b="1" dirty="0"/>
              <a:t>38/39 ROIs (97%)</a:t>
            </a:r>
            <a:r>
              <a:rPr lang="en-US" dirty="0"/>
              <a:t>, where we defined success as reaching the final ROI location. </a:t>
            </a:r>
            <a:r>
              <a:rPr lang="en-US" dirty="0" smtClean="0"/>
              <a:t>Fig. 4 shows the final sampling sites for two ROIs.</a:t>
            </a:r>
            <a:endParaRPr lang="en-US" altLang="en-US" dirty="0"/>
          </a:p>
        </p:txBody>
      </p:sp>
      <p:grpSp>
        <p:nvGrpSpPr>
          <p:cNvPr id="2057" name="Group 947"/>
          <p:cNvGrpSpPr>
            <a:grpSpLocks/>
          </p:cNvGrpSpPr>
          <p:nvPr/>
        </p:nvGrpSpPr>
        <p:grpSpPr bwMode="auto">
          <a:xfrm>
            <a:off x="33904238" y="3751263"/>
            <a:ext cx="17073562" cy="1371600"/>
            <a:chOff x="10640" y="7803"/>
            <a:chExt cx="10455" cy="864"/>
          </a:xfrm>
        </p:grpSpPr>
        <p:sp>
          <p:nvSpPr>
            <p:cNvPr id="2148" name="AutoShape 335"/>
            <p:cNvSpPr>
              <a:spLocks noChangeArrowheads="1"/>
            </p:cNvSpPr>
            <p:nvPr/>
          </p:nvSpPr>
          <p:spPr bwMode="auto">
            <a:xfrm>
              <a:off x="10640" y="7803"/>
              <a:ext cx="10455" cy="864"/>
            </a:xfrm>
            <a:prstGeom prst="roundRect">
              <a:avLst>
                <a:gd name="adj" fmla="val 50000"/>
              </a:avLst>
            </a:prstGeom>
            <a:gradFill rotWithShape="1">
              <a:gsLst>
                <a:gs pos="0">
                  <a:srgbClr val="C8DDF0"/>
                </a:gs>
                <a:gs pos="100000">
                  <a:srgbClr val="1A57D0"/>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buClr>
                  <a:srgbClr val="000000"/>
                </a:buClr>
                <a:buSzPct val="100000"/>
                <a:buFont typeface="Times New Roman" pitchFamily="18" charset="0"/>
                <a:buNone/>
              </a:pPr>
              <a:endParaRPr lang="en-US" altLang="en-US" dirty="0"/>
            </a:p>
          </p:txBody>
        </p:sp>
        <p:sp>
          <p:nvSpPr>
            <p:cNvPr id="2149" name="Text Box 336"/>
            <p:cNvSpPr txBox="1">
              <a:spLocks noChangeArrowheads="1"/>
            </p:cNvSpPr>
            <p:nvPr/>
          </p:nvSpPr>
          <p:spPr bwMode="auto">
            <a:xfrm>
              <a:off x="12976" y="7919"/>
              <a:ext cx="5856"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21275">
                <a:defRPr sz="17900">
                  <a:solidFill>
                    <a:srgbClr val="000000"/>
                  </a:solidFill>
                  <a:latin typeface="Arial" charset="0"/>
                  <a:ea typeface="MS Gothic" pitchFamily="49" charset="-128"/>
                </a:defRPr>
              </a:lvl1pPr>
              <a:lvl2pPr defTabSz="5121275">
                <a:defRPr sz="15700">
                  <a:solidFill>
                    <a:srgbClr val="000000"/>
                  </a:solidFill>
                  <a:latin typeface="Arial" charset="0"/>
                  <a:ea typeface="MS Gothic" pitchFamily="49" charset="-128"/>
                </a:defRPr>
              </a:lvl2pPr>
              <a:lvl3pPr defTabSz="5121275">
                <a:defRPr sz="13400">
                  <a:solidFill>
                    <a:srgbClr val="000000"/>
                  </a:solidFill>
                  <a:latin typeface="Arial" charset="0"/>
                  <a:ea typeface="MS Gothic" pitchFamily="49" charset="-128"/>
                </a:defRPr>
              </a:lvl3pPr>
              <a:lvl4pPr defTabSz="5121275">
                <a:defRPr sz="11200">
                  <a:solidFill>
                    <a:srgbClr val="000000"/>
                  </a:solidFill>
                  <a:latin typeface="Arial" charset="0"/>
                  <a:ea typeface="MS Gothic" pitchFamily="49" charset="-128"/>
                </a:defRPr>
              </a:lvl4pPr>
              <a:lvl5pPr defTabSz="5121275">
                <a:defRPr sz="11200">
                  <a:solidFill>
                    <a:srgbClr val="000000"/>
                  </a:solidFill>
                  <a:latin typeface="Arial" charset="0"/>
                  <a:ea typeface="MS Gothic" pitchFamily="49" charset="-128"/>
                </a:defRPr>
              </a:lvl5pPr>
              <a:lvl6pPr defTabSz="5121275">
                <a:defRPr sz="11200">
                  <a:solidFill>
                    <a:srgbClr val="000000"/>
                  </a:solidFill>
                  <a:latin typeface="Arial" charset="0"/>
                  <a:ea typeface="MS Gothic" pitchFamily="49" charset="-128"/>
                </a:defRPr>
              </a:lvl6pPr>
              <a:lvl7pPr defTabSz="5121275">
                <a:defRPr sz="11200">
                  <a:solidFill>
                    <a:srgbClr val="000000"/>
                  </a:solidFill>
                  <a:latin typeface="Arial" charset="0"/>
                  <a:ea typeface="MS Gothic" pitchFamily="49" charset="-128"/>
                </a:defRPr>
              </a:lvl7pPr>
              <a:lvl8pPr defTabSz="5121275">
                <a:defRPr sz="11200">
                  <a:solidFill>
                    <a:srgbClr val="000000"/>
                  </a:solidFill>
                  <a:latin typeface="Arial" charset="0"/>
                  <a:ea typeface="MS Gothic" pitchFamily="49" charset="-128"/>
                </a:defRPr>
              </a:lvl8pPr>
              <a:lvl9pPr defTabSz="5121275">
                <a:defRPr sz="11200">
                  <a:solidFill>
                    <a:srgbClr val="000000"/>
                  </a:solidFill>
                  <a:latin typeface="Arial" charset="0"/>
                  <a:ea typeface="MS Gothic" pitchFamily="49" charset="-128"/>
                </a:defRPr>
              </a:lvl9pPr>
            </a:lstStyle>
            <a:p>
              <a:pPr algn="ctr">
                <a:spcBef>
                  <a:spcPct val="50000"/>
                </a:spcBef>
                <a:buClr>
                  <a:srgbClr val="000000"/>
                </a:buClr>
                <a:buSzPct val="100000"/>
                <a:buFont typeface="Times New Roman" pitchFamily="18" charset="0"/>
                <a:buNone/>
              </a:pPr>
              <a:r>
                <a:rPr lang="en-US" altLang="en-US" sz="4800" b="1" dirty="0">
                  <a:solidFill>
                    <a:schemeClr val="tx1"/>
                  </a:solidFill>
                  <a:cs typeface="Arial" charset="0"/>
                </a:rPr>
                <a:t>3. Results and Discussion</a:t>
              </a:r>
            </a:p>
          </p:txBody>
        </p:sp>
      </p:grpSp>
      <p:sp>
        <p:nvSpPr>
          <p:cNvPr id="2058" name="AutoShape 333"/>
          <p:cNvSpPr>
            <a:spLocks noChangeArrowheads="1"/>
          </p:cNvSpPr>
          <p:nvPr/>
        </p:nvSpPr>
        <p:spPr bwMode="auto">
          <a:xfrm>
            <a:off x="211138" y="3762375"/>
            <a:ext cx="16324262" cy="1371600"/>
          </a:xfrm>
          <a:prstGeom prst="roundRect">
            <a:avLst>
              <a:gd name="adj" fmla="val 50000"/>
            </a:avLst>
          </a:prstGeom>
          <a:gradFill rotWithShape="1">
            <a:gsLst>
              <a:gs pos="0">
                <a:srgbClr val="C8DDF0"/>
              </a:gs>
              <a:gs pos="100000">
                <a:srgbClr val="1A57D0"/>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buClr>
                <a:srgbClr val="000000"/>
              </a:buClr>
              <a:buSzPct val="100000"/>
              <a:buFont typeface="Times New Roman" pitchFamily="18" charset="0"/>
              <a:buNone/>
            </a:pPr>
            <a:endParaRPr lang="en-US" altLang="en-US" dirty="0"/>
          </a:p>
        </p:txBody>
      </p:sp>
      <p:sp>
        <p:nvSpPr>
          <p:cNvPr id="2059" name="Text Box 13"/>
          <p:cNvSpPr txBox="1">
            <a:spLocks noChangeArrowheads="1"/>
          </p:cNvSpPr>
          <p:nvPr/>
        </p:nvSpPr>
        <p:spPr bwMode="auto">
          <a:xfrm>
            <a:off x="3724275" y="4043363"/>
            <a:ext cx="9296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704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7900">
                <a:solidFill>
                  <a:srgbClr val="000000"/>
                </a:solidFill>
                <a:latin typeface="Arial" charset="0"/>
                <a:ea typeface="MS Gothic"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5700">
                <a:solidFill>
                  <a:srgbClr val="000000"/>
                </a:solidFill>
                <a:latin typeface="Arial" charset="0"/>
                <a:ea typeface="MS Gothic"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3400">
                <a:solidFill>
                  <a:srgbClr val="000000"/>
                </a:solidFill>
                <a:latin typeface="Arial" charset="0"/>
                <a:ea typeface="MS Gothic"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5pPr>
            <a:lvl6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6pPr>
            <a:lvl7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7pPr>
            <a:lvl8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8pPr>
            <a:lvl9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9pPr>
          </a:lstStyle>
          <a:p>
            <a:pPr algn="ctr">
              <a:lnSpc>
                <a:spcPct val="95000"/>
              </a:lnSpc>
              <a:spcBef>
                <a:spcPts val="3000"/>
              </a:spcBef>
              <a:buClr>
                <a:srgbClr val="000000"/>
              </a:buClr>
              <a:buSzPct val="100000"/>
              <a:buFont typeface="Times New Roman" pitchFamily="18" charset="0"/>
              <a:buNone/>
            </a:pPr>
            <a:r>
              <a:rPr lang="en-US" altLang="en-US" sz="4800" b="1" dirty="0">
                <a:solidFill>
                  <a:schemeClr val="tx1"/>
                </a:solidFill>
                <a:ea typeface="Arial Unicode MS" pitchFamily="34" charset="-128"/>
                <a:cs typeface="Arial Unicode MS" pitchFamily="34" charset="-128"/>
              </a:rPr>
              <a:t>1.  Background</a:t>
            </a:r>
          </a:p>
        </p:txBody>
      </p:sp>
      <p:sp>
        <p:nvSpPr>
          <p:cNvPr id="2069" name="Text Box 59"/>
          <p:cNvSpPr txBox="1">
            <a:spLocks noChangeArrowheads="1"/>
          </p:cNvSpPr>
          <p:nvPr/>
        </p:nvSpPr>
        <p:spPr bwMode="auto">
          <a:xfrm>
            <a:off x="487363" y="5237163"/>
            <a:ext cx="15697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Clr>
                <a:srgbClr val="000000"/>
              </a:buClr>
              <a:buSzPct val="100000"/>
              <a:buFont typeface="Times New Roman" pitchFamily="18" charset="0"/>
              <a:buNone/>
              <a:defRPr/>
            </a:pPr>
            <a:r>
              <a:rPr lang="en-US" dirty="0"/>
              <a:t>The standard unguided approach to navigating the bronchoscope through the airway tree is very challenging, resulting in navigation errors as early as the 2</a:t>
            </a:r>
            <a:r>
              <a:rPr lang="en-US" baseline="30000" dirty="0"/>
              <a:t>nd</a:t>
            </a:r>
            <a:r>
              <a:rPr lang="en-US" sz="1050" baseline="30000" dirty="0"/>
              <a:t> </a:t>
            </a:r>
            <a:r>
              <a:rPr lang="en-US" dirty="0"/>
              <a:t>–</a:t>
            </a:r>
            <a:r>
              <a:rPr lang="en-US" sz="1200" dirty="0"/>
              <a:t> </a:t>
            </a:r>
            <a:r>
              <a:rPr lang="en-US" dirty="0"/>
              <a:t>generation airways.</a:t>
            </a:r>
            <a:r>
              <a:rPr lang="en-US" baseline="30000" dirty="0"/>
              <a:t>1</a:t>
            </a:r>
            <a:r>
              <a:rPr lang="en-US" dirty="0"/>
              <a:t> While image-guided intervention (IGI) systems have proven to be effective for bronchoscope navigation, they typically require two people to operate: the bronchoscopist and an attending </a:t>
            </a:r>
            <a:r>
              <a:rPr lang="en-US" dirty="0" smtClean="0"/>
              <a:t>technician.</a:t>
            </a:r>
            <a:r>
              <a:rPr lang="en-US" baseline="30000" dirty="0" smtClean="0"/>
              <a:t>2,3,4</a:t>
            </a:r>
            <a:r>
              <a:rPr lang="en-US" dirty="0" smtClean="0"/>
              <a:t> </a:t>
            </a:r>
            <a:r>
              <a:rPr lang="en-US" dirty="0"/>
              <a:t>This limits the practicality of such systems for more routine use. We had previously demonstrated the potential of a technician-free image-guided bronchoscopy </a:t>
            </a:r>
            <a:r>
              <a:rPr lang="en-US" dirty="0" smtClean="0"/>
              <a:t>system.</a:t>
            </a:r>
            <a:r>
              <a:rPr lang="en-US" baseline="30000" dirty="0"/>
              <a:t>5</a:t>
            </a:r>
            <a:r>
              <a:rPr lang="en-US" dirty="0" smtClean="0"/>
              <a:t> </a:t>
            </a:r>
            <a:r>
              <a:rPr lang="en-US" dirty="0"/>
              <a:t>We now present a feasibility study confirming the system’s functionality in a clinical setting.</a:t>
            </a:r>
          </a:p>
        </p:txBody>
      </p:sp>
      <p:sp>
        <p:nvSpPr>
          <p:cNvPr id="2064" name="TextBox 96"/>
          <p:cNvSpPr txBox="1">
            <a:spLocks noChangeArrowheads="1"/>
          </p:cNvSpPr>
          <p:nvPr/>
        </p:nvSpPr>
        <p:spPr bwMode="auto">
          <a:xfrm>
            <a:off x="487363" y="11125200"/>
            <a:ext cx="1577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a:t>The system operates over two stages, as summarized by Figures 1-2.  </a:t>
            </a:r>
          </a:p>
        </p:txBody>
      </p:sp>
      <p:grpSp>
        <p:nvGrpSpPr>
          <p:cNvPr id="2065" name="Group 1847"/>
          <p:cNvGrpSpPr>
            <a:grpSpLocks/>
          </p:cNvGrpSpPr>
          <p:nvPr/>
        </p:nvGrpSpPr>
        <p:grpSpPr bwMode="auto">
          <a:xfrm>
            <a:off x="33923288" y="20421600"/>
            <a:ext cx="17054512" cy="1371600"/>
            <a:chOff x="21480" y="2317"/>
            <a:chExt cx="10455" cy="864"/>
          </a:xfrm>
        </p:grpSpPr>
        <p:sp>
          <p:nvSpPr>
            <p:cNvPr id="2144" name="AutoShape 347"/>
            <p:cNvSpPr>
              <a:spLocks noChangeArrowheads="1"/>
            </p:cNvSpPr>
            <p:nvPr/>
          </p:nvSpPr>
          <p:spPr bwMode="auto">
            <a:xfrm>
              <a:off x="21480" y="2317"/>
              <a:ext cx="10455" cy="864"/>
            </a:xfrm>
            <a:prstGeom prst="roundRect">
              <a:avLst>
                <a:gd name="adj" fmla="val 50000"/>
              </a:avLst>
            </a:prstGeom>
            <a:gradFill rotWithShape="1">
              <a:gsLst>
                <a:gs pos="0">
                  <a:srgbClr val="C8DDF0"/>
                </a:gs>
                <a:gs pos="100000">
                  <a:srgbClr val="1A57D0"/>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buClr>
                  <a:srgbClr val="000000"/>
                </a:buClr>
                <a:buSzPct val="100000"/>
                <a:buFont typeface="Times New Roman" pitchFamily="18" charset="0"/>
                <a:buNone/>
              </a:pPr>
              <a:endParaRPr lang="en-US" altLang="en-US" dirty="0"/>
            </a:p>
          </p:txBody>
        </p:sp>
        <p:sp>
          <p:nvSpPr>
            <p:cNvPr id="2145" name="Text Box 348"/>
            <p:cNvSpPr txBox="1">
              <a:spLocks noChangeArrowheads="1"/>
            </p:cNvSpPr>
            <p:nvPr/>
          </p:nvSpPr>
          <p:spPr bwMode="auto">
            <a:xfrm>
              <a:off x="23780" y="2431"/>
              <a:ext cx="5856"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21275">
                <a:defRPr sz="17900">
                  <a:solidFill>
                    <a:srgbClr val="000000"/>
                  </a:solidFill>
                  <a:latin typeface="Arial" charset="0"/>
                  <a:ea typeface="MS Gothic" pitchFamily="49" charset="-128"/>
                </a:defRPr>
              </a:lvl1pPr>
              <a:lvl2pPr defTabSz="5121275">
                <a:defRPr sz="15700">
                  <a:solidFill>
                    <a:srgbClr val="000000"/>
                  </a:solidFill>
                  <a:latin typeface="Arial" charset="0"/>
                  <a:ea typeface="MS Gothic" pitchFamily="49" charset="-128"/>
                </a:defRPr>
              </a:lvl2pPr>
              <a:lvl3pPr defTabSz="5121275">
                <a:defRPr sz="13400">
                  <a:solidFill>
                    <a:srgbClr val="000000"/>
                  </a:solidFill>
                  <a:latin typeface="Arial" charset="0"/>
                  <a:ea typeface="MS Gothic" pitchFamily="49" charset="-128"/>
                </a:defRPr>
              </a:lvl3pPr>
              <a:lvl4pPr defTabSz="5121275">
                <a:defRPr sz="11200">
                  <a:solidFill>
                    <a:srgbClr val="000000"/>
                  </a:solidFill>
                  <a:latin typeface="Arial" charset="0"/>
                  <a:ea typeface="MS Gothic" pitchFamily="49" charset="-128"/>
                </a:defRPr>
              </a:lvl4pPr>
              <a:lvl5pPr defTabSz="5121275">
                <a:defRPr sz="11200">
                  <a:solidFill>
                    <a:srgbClr val="000000"/>
                  </a:solidFill>
                  <a:latin typeface="Arial" charset="0"/>
                  <a:ea typeface="MS Gothic" pitchFamily="49" charset="-128"/>
                </a:defRPr>
              </a:lvl5pPr>
              <a:lvl6pPr defTabSz="5121275">
                <a:defRPr sz="11200">
                  <a:solidFill>
                    <a:srgbClr val="000000"/>
                  </a:solidFill>
                  <a:latin typeface="Arial" charset="0"/>
                  <a:ea typeface="MS Gothic" pitchFamily="49" charset="-128"/>
                </a:defRPr>
              </a:lvl6pPr>
              <a:lvl7pPr defTabSz="5121275">
                <a:defRPr sz="11200">
                  <a:solidFill>
                    <a:srgbClr val="000000"/>
                  </a:solidFill>
                  <a:latin typeface="Arial" charset="0"/>
                  <a:ea typeface="MS Gothic" pitchFamily="49" charset="-128"/>
                </a:defRPr>
              </a:lvl7pPr>
              <a:lvl8pPr defTabSz="5121275">
                <a:defRPr sz="11200">
                  <a:solidFill>
                    <a:srgbClr val="000000"/>
                  </a:solidFill>
                  <a:latin typeface="Arial" charset="0"/>
                  <a:ea typeface="MS Gothic" pitchFamily="49" charset="-128"/>
                </a:defRPr>
              </a:lvl8pPr>
              <a:lvl9pPr defTabSz="5121275">
                <a:defRPr sz="11200">
                  <a:solidFill>
                    <a:srgbClr val="000000"/>
                  </a:solidFill>
                  <a:latin typeface="Arial" charset="0"/>
                  <a:ea typeface="MS Gothic" pitchFamily="49" charset="-128"/>
                </a:defRPr>
              </a:lvl9pPr>
            </a:lstStyle>
            <a:p>
              <a:pPr algn="ctr">
                <a:spcBef>
                  <a:spcPct val="50000"/>
                </a:spcBef>
                <a:buClr>
                  <a:srgbClr val="000000"/>
                </a:buClr>
                <a:buSzPct val="100000"/>
                <a:buFont typeface="Times New Roman" pitchFamily="18" charset="0"/>
                <a:buNone/>
              </a:pPr>
              <a:r>
                <a:rPr lang="en-US" altLang="en-US" sz="4800" b="1" dirty="0">
                  <a:solidFill>
                    <a:schemeClr val="tx1"/>
                  </a:solidFill>
                  <a:cs typeface="Arial" charset="0"/>
                </a:rPr>
                <a:t>4. Conclusion</a:t>
              </a:r>
            </a:p>
          </p:txBody>
        </p:sp>
      </p:grpSp>
      <p:grpSp>
        <p:nvGrpSpPr>
          <p:cNvPr id="2066" name="Group 1471"/>
          <p:cNvGrpSpPr>
            <a:grpSpLocks/>
          </p:cNvGrpSpPr>
          <p:nvPr/>
        </p:nvGrpSpPr>
        <p:grpSpPr bwMode="auto">
          <a:xfrm>
            <a:off x="33905825" y="24384000"/>
            <a:ext cx="17054513" cy="1371600"/>
            <a:chOff x="21480" y="3972"/>
            <a:chExt cx="10455" cy="864"/>
          </a:xfrm>
        </p:grpSpPr>
        <p:sp>
          <p:nvSpPr>
            <p:cNvPr id="2142" name="AutoShape 430"/>
            <p:cNvSpPr>
              <a:spLocks noChangeArrowheads="1"/>
            </p:cNvSpPr>
            <p:nvPr/>
          </p:nvSpPr>
          <p:spPr bwMode="auto">
            <a:xfrm>
              <a:off x="21480" y="3972"/>
              <a:ext cx="10455" cy="864"/>
            </a:xfrm>
            <a:prstGeom prst="roundRect">
              <a:avLst>
                <a:gd name="adj" fmla="val 50000"/>
              </a:avLst>
            </a:prstGeom>
            <a:gradFill rotWithShape="1">
              <a:gsLst>
                <a:gs pos="0">
                  <a:srgbClr val="C8DDF0"/>
                </a:gs>
                <a:gs pos="100000">
                  <a:srgbClr val="1A57D0"/>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buClr>
                  <a:srgbClr val="000000"/>
                </a:buClr>
                <a:buSzPct val="100000"/>
                <a:buFont typeface="Times New Roman" pitchFamily="18" charset="0"/>
                <a:buNone/>
              </a:pPr>
              <a:endParaRPr lang="en-US" altLang="en-US" dirty="0"/>
            </a:p>
          </p:txBody>
        </p:sp>
        <p:sp>
          <p:nvSpPr>
            <p:cNvPr id="2143" name="Text Box 431"/>
            <p:cNvSpPr txBox="1">
              <a:spLocks noChangeArrowheads="1"/>
            </p:cNvSpPr>
            <p:nvPr/>
          </p:nvSpPr>
          <p:spPr bwMode="auto">
            <a:xfrm>
              <a:off x="23771" y="4131"/>
              <a:ext cx="5856"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21275">
                <a:defRPr sz="17900">
                  <a:solidFill>
                    <a:srgbClr val="000000"/>
                  </a:solidFill>
                  <a:latin typeface="Arial" charset="0"/>
                  <a:ea typeface="MS Gothic" pitchFamily="49" charset="-128"/>
                </a:defRPr>
              </a:lvl1pPr>
              <a:lvl2pPr defTabSz="5121275">
                <a:defRPr sz="15700">
                  <a:solidFill>
                    <a:srgbClr val="000000"/>
                  </a:solidFill>
                  <a:latin typeface="Arial" charset="0"/>
                  <a:ea typeface="MS Gothic" pitchFamily="49" charset="-128"/>
                </a:defRPr>
              </a:lvl2pPr>
              <a:lvl3pPr defTabSz="5121275">
                <a:defRPr sz="13400">
                  <a:solidFill>
                    <a:srgbClr val="000000"/>
                  </a:solidFill>
                  <a:latin typeface="Arial" charset="0"/>
                  <a:ea typeface="MS Gothic" pitchFamily="49" charset="-128"/>
                </a:defRPr>
              </a:lvl3pPr>
              <a:lvl4pPr defTabSz="5121275">
                <a:defRPr sz="11200">
                  <a:solidFill>
                    <a:srgbClr val="000000"/>
                  </a:solidFill>
                  <a:latin typeface="Arial" charset="0"/>
                  <a:ea typeface="MS Gothic" pitchFamily="49" charset="-128"/>
                </a:defRPr>
              </a:lvl4pPr>
              <a:lvl5pPr defTabSz="5121275">
                <a:defRPr sz="11200">
                  <a:solidFill>
                    <a:srgbClr val="000000"/>
                  </a:solidFill>
                  <a:latin typeface="Arial" charset="0"/>
                  <a:ea typeface="MS Gothic" pitchFamily="49" charset="-128"/>
                </a:defRPr>
              </a:lvl5pPr>
              <a:lvl6pPr defTabSz="5121275">
                <a:defRPr sz="11200">
                  <a:solidFill>
                    <a:srgbClr val="000000"/>
                  </a:solidFill>
                  <a:latin typeface="Arial" charset="0"/>
                  <a:ea typeface="MS Gothic" pitchFamily="49" charset="-128"/>
                </a:defRPr>
              </a:lvl6pPr>
              <a:lvl7pPr defTabSz="5121275">
                <a:defRPr sz="11200">
                  <a:solidFill>
                    <a:srgbClr val="000000"/>
                  </a:solidFill>
                  <a:latin typeface="Arial" charset="0"/>
                  <a:ea typeface="MS Gothic" pitchFamily="49" charset="-128"/>
                </a:defRPr>
              </a:lvl7pPr>
              <a:lvl8pPr defTabSz="5121275">
                <a:defRPr sz="11200">
                  <a:solidFill>
                    <a:srgbClr val="000000"/>
                  </a:solidFill>
                  <a:latin typeface="Arial" charset="0"/>
                  <a:ea typeface="MS Gothic" pitchFamily="49" charset="-128"/>
                </a:defRPr>
              </a:lvl8pPr>
              <a:lvl9pPr defTabSz="5121275">
                <a:defRPr sz="11200">
                  <a:solidFill>
                    <a:srgbClr val="000000"/>
                  </a:solidFill>
                  <a:latin typeface="Arial" charset="0"/>
                  <a:ea typeface="MS Gothic" pitchFamily="49" charset="-128"/>
                </a:defRPr>
              </a:lvl9pPr>
            </a:lstStyle>
            <a:p>
              <a:pPr algn="ctr">
                <a:spcBef>
                  <a:spcPct val="50000"/>
                </a:spcBef>
                <a:buClr>
                  <a:srgbClr val="000000"/>
                </a:buClr>
                <a:buSzPct val="100000"/>
                <a:buFont typeface="Times New Roman" pitchFamily="18" charset="0"/>
                <a:buNone/>
              </a:pPr>
              <a:r>
                <a:rPr lang="en-US" altLang="en-US" sz="4800" b="1" dirty="0">
                  <a:solidFill>
                    <a:schemeClr val="tx1"/>
                  </a:solidFill>
                  <a:cs typeface="Arial" charset="0"/>
                </a:rPr>
                <a:t>References</a:t>
              </a:r>
            </a:p>
          </p:txBody>
        </p:sp>
      </p:grpSp>
      <p:grpSp>
        <p:nvGrpSpPr>
          <p:cNvPr id="2067" name="Group 1926"/>
          <p:cNvGrpSpPr>
            <a:grpSpLocks/>
          </p:cNvGrpSpPr>
          <p:nvPr/>
        </p:nvGrpSpPr>
        <p:grpSpPr bwMode="auto">
          <a:xfrm>
            <a:off x="33923288" y="29718000"/>
            <a:ext cx="17054512" cy="1371600"/>
            <a:chOff x="21458" y="6872"/>
            <a:chExt cx="10455" cy="864"/>
          </a:xfrm>
        </p:grpSpPr>
        <p:sp>
          <p:nvSpPr>
            <p:cNvPr id="2140" name="AutoShape 1927"/>
            <p:cNvSpPr>
              <a:spLocks noChangeArrowheads="1"/>
            </p:cNvSpPr>
            <p:nvPr/>
          </p:nvSpPr>
          <p:spPr bwMode="auto">
            <a:xfrm>
              <a:off x="21458" y="6872"/>
              <a:ext cx="10455" cy="864"/>
            </a:xfrm>
            <a:prstGeom prst="roundRect">
              <a:avLst>
                <a:gd name="adj" fmla="val 50000"/>
              </a:avLst>
            </a:prstGeom>
            <a:gradFill rotWithShape="1">
              <a:gsLst>
                <a:gs pos="0">
                  <a:srgbClr val="C8DDF0"/>
                </a:gs>
                <a:gs pos="100000">
                  <a:srgbClr val="1A57D0"/>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buClr>
                  <a:srgbClr val="000000"/>
                </a:buClr>
                <a:buSzPct val="100000"/>
                <a:buFont typeface="Times New Roman" pitchFamily="18" charset="0"/>
                <a:buNone/>
              </a:pPr>
              <a:endParaRPr lang="en-US" altLang="en-US" dirty="0"/>
            </a:p>
          </p:txBody>
        </p:sp>
        <p:sp>
          <p:nvSpPr>
            <p:cNvPr id="2141" name="Text Box 1928"/>
            <p:cNvSpPr txBox="1">
              <a:spLocks noChangeArrowheads="1"/>
            </p:cNvSpPr>
            <p:nvPr/>
          </p:nvSpPr>
          <p:spPr bwMode="auto">
            <a:xfrm>
              <a:off x="21480" y="7008"/>
              <a:ext cx="10388"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21275">
                <a:defRPr sz="17900">
                  <a:solidFill>
                    <a:srgbClr val="000000"/>
                  </a:solidFill>
                  <a:latin typeface="Arial" charset="0"/>
                  <a:ea typeface="MS Gothic" pitchFamily="49" charset="-128"/>
                </a:defRPr>
              </a:lvl1pPr>
              <a:lvl2pPr defTabSz="5121275">
                <a:defRPr sz="15700">
                  <a:solidFill>
                    <a:srgbClr val="000000"/>
                  </a:solidFill>
                  <a:latin typeface="Arial" charset="0"/>
                  <a:ea typeface="MS Gothic" pitchFamily="49" charset="-128"/>
                </a:defRPr>
              </a:lvl2pPr>
              <a:lvl3pPr defTabSz="5121275">
                <a:defRPr sz="13400">
                  <a:solidFill>
                    <a:srgbClr val="000000"/>
                  </a:solidFill>
                  <a:latin typeface="Arial" charset="0"/>
                  <a:ea typeface="MS Gothic" pitchFamily="49" charset="-128"/>
                </a:defRPr>
              </a:lvl3pPr>
              <a:lvl4pPr defTabSz="5121275">
                <a:defRPr sz="11200">
                  <a:solidFill>
                    <a:srgbClr val="000000"/>
                  </a:solidFill>
                  <a:latin typeface="Arial" charset="0"/>
                  <a:ea typeface="MS Gothic" pitchFamily="49" charset="-128"/>
                </a:defRPr>
              </a:lvl4pPr>
              <a:lvl5pPr defTabSz="5121275">
                <a:defRPr sz="11200">
                  <a:solidFill>
                    <a:srgbClr val="000000"/>
                  </a:solidFill>
                  <a:latin typeface="Arial" charset="0"/>
                  <a:ea typeface="MS Gothic" pitchFamily="49" charset="-128"/>
                </a:defRPr>
              </a:lvl5pPr>
              <a:lvl6pPr defTabSz="5121275">
                <a:defRPr sz="11200">
                  <a:solidFill>
                    <a:srgbClr val="000000"/>
                  </a:solidFill>
                  <a:latin typeface="Arial" charset="0"/>
                  <a:ea typeface="MS Gothic" pitchFamily="49" charset="-128"/>
                </a:defRPr>
              </a:lvl6pPr>
              <a:lvl7pPr defTabSz="5121275">
                <a:defRPr sz="11200">
                  <a:solidFill>
                    <a:srgbClr val="000000"/>
                  </a:solidFill>
                  <a:latin typeface="Arial" charset="0"/>
                  <a:ea typeface="MS Gothic" pitchFamily="49" charset="-128"/>
                </a:defRPr>
              </a:lvl7pPr>
              <a:lvl8pPr defTabSz="5121275">
                <a:defRPr sz="11200">
                  <a:solidFill>
                    <a:srgbClr val="000000"/>
                  </a:solidFill>
                  <a:latin typeface="Arial" charset="0"/>
                  <a:ea typeface="MS Gothic" pitchFamily="49" charset="-128"/>
                </a:defRPr>
              </a:lvl8pPr>
              <a:lvl9pPr defTabSz="5121275">
                <a:defRPr sz="11200">
                  <a:solidFill>
                    <a:srgbClr val="000000"/>
                  </a:solidFill>
                  <a:latin typeface="Arial" charset="0"/>
                  <a:ea typeface="MS Gothic" pitchFamily="49" charset="-128"/>
                </a:defRPr>
              </a:lvl9pPr>
            </a:lstStyle>
            <a:p>
              <a:pPr algn="ctr">
                <a:spcBef>
                  <a:spcPct val="50000"/>
                </a:spcBef>
                <a:buClr>
                  <a:srgbClr val="000000"/>
                </a:buClr>
                <a:buSzPct val="100000"/>
                <a:buFont typeface="Times New Roman" pitchFamily="18" charset="0"/>
                <a:buNone/>
              </a:pPr>
              <a:r>
                <a:rPr lang="en-US" altLang="en-US" sz="4800" b="1" dirty="0" smtClean="0">
                  <a:solidFill>
                    <a:schemeClr val="tx1"/>
                  </a:solidFill>
                  <a:cs typeface="Arial" charset="0"/>
                </a:rPr>
                <a:t>Acknowledgments and Conflict of Interest</a:t>
              </a:r>
              <a:endParaRPr lang="en-US" altLang="en-US" sz="4800" b="1" dirty="0">
                <a:solidFill>
                  <a:schemeClr val="tx1"/>
                </a:solidFill>
                <a:cs typeface="Arial" charset="0"/>
              </a:endParaRPr>
            </a:p>
          </p:txBody>
        </p:sp>
      </p:grpSp>
      <p:sp>
        <p:nvSpPr>
          <p:cNvPr id="2068" name="Text Box 23"/>
          <p:cNvSpPr txBox="1">
            <a:spLocks noChangeArrowheads="1"/>
          </p:cNvSpPr>
          <p:nvPr/>
        </p:nvSpPr>
        <p:spPr bwMode="auto">
          <a:xfrm>
            <a:off x="34070925" y="31165800"/>
            <a:ext cx="16678275" cy="134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696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Lst>
              <a:defRPr sz="17900">
                <a:solidFill>
                  <a:srgbClr val="000000"/>
                </a:solidFill>
                <a:latin typeface="Arial" charset="0"/>
                <a:ea typeface="MS Gothic"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Lst>
              <a:defRPr sz="15700">
                <a:solidFill>
                  <a:srgbClr val="000000"/>
                </a:solidFill>
                <a:latin typeface="Arial" charset="0"/>
                <a:ea typeface="MS Gothic"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Lst>
              <a:defRPr sz="13400">
                <a:solidFill>
                  <a:srgbClr val="000000"/>
                </a:solidFill>
                <a:latin typeface="Arial" charset="0"/>
                <a:ea typeface="MS Gothic"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Lst>
              <a:defRPr sz="11200">
                <a:solidFill>
                  <a:srgbClr val="000000"/>
                </a:solidFill>
                <a:latin typeface="Arial" charset="0"/>
                <a:ea typeface="MS Gothic"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Lst>
              <a:defRPr sz="11200">
                <a:solidFill>
                  <a:srgbClr val="000000"/>
                </a:solidFill>
                <a:latin typeface="Arial" charset="0"/>
                <a:ea typeface="MS Gothic" pitchFamily="49" charset="-128"/>
              </a:defRPr>
            </a:lvl5pPr>
            <a:lvl6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Lst>
              <a:defRPr sz="11200">
                <a:solidFill>
                  <a:srgbClr val="000000"/>
                </a:solidFill>
                <a:latin typeface="Arial" charset="0"/>
                <a:ea typeface="MS Gothic" pitchFamily="49" charset="-128"/>
              </a:defRPr>
            </a:lvl6pPr>
            <a:lvl7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Lst>
              <a:defRPr sz="11200">
                <a:solidFill>
                  <a:srgbClr val="000000"/>
                </a:solidFill>
                <a:latin typeface="Arial" charset="0"/>
                <a:ea typeface="MS Gothic" pitchFamily="49" charset="-128"/>
              </a:defRPr>
            </a:lvl7pPr>
            <a:lvl8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Lst>
              <a:defRPr sz="11200">
                <a:solidFill>
                  <a:srgbClr val="000000"/>
                </a:solidFill>
                <a:latin typeface="Arial" charset="0"/>
                <a:ea typeface="MS Gothic" pitchFamily="49" charset="-128"/>
              </a:defRPr>
            </a:lvl8pPr>
            <a:lvl9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Lst>
              <a:defRPr sz="11200">
                <a:solidFill>
                  <a:srgbClr val="000000"/>
                </a:solidFill>
                <a:latin typeface="Arial" charset="0"/>
                <a:ea typeface="MS Gothic" pitchFamily="49" charset="-128"/>
              </a:defRPr>
            </a:lvl9pPr>
          </a:lstStyle>
          <a:p>
            <a:pPr algn="just">
              <a:lnSpc>
                <a:spcPct val="95000"/>
              </a:lnSpc>
              <a:buClr>
                <a:srgbClr val="000000"/>
              </a:buClr>
              <a:buSzPct val="100000"/>
              <a:buFont typeface="Times New Roman" pitchFamily="18" charset="0"/>
              <a:buNone/>
            </a:pPr>
            <a:r>
              <a:rPr lang="en-US" altLang="en-US" sz="2800" dirty="0">
                <a:solidFill>
                  <a:schemeClr val="tx1"/>
                </a:solidFill>
                <a:ea typeface="Arial Unicode MS" pitchFamily="34" charset="-128"/>
                <a:cs typeface="Arial Unicode MS" pitchFamily="34" charset="-128"/>
              </a:rPr>
              <a:t>This work was funded by NIH NCI grants R01-CA151433, R01-CA074325, and R44-CA091534</a:t>
            </a:r>
            <a:r>
              <a:rPr lang="en-US" altLang="en-US" sz="2800" dirty="0" smtClean="0">
                <a:solidFill>
                  <a:schemeClr val="tx1"/>
                </a:solidFill>
                <a:ea typeface="Arial Unicode MS" pitchFamily="34" charset="-128"/>
                <a:cs typeface="Arial Unicode MS" pitchFamily="34" charset="-128"/>
              </a:rPr>
              <a:t>. Drs. </a:t>
            </a:r>
            <a:r>
              <a:rPr lang="en-US" altLang="en-US" sz="2800" dirty="0">
                <a:solidFill>
                  <a:schemeClr val="tx1"/>
                </a:solidFill>
                <a:ea typeface="Arial Unicode MS" pitchFamily="34" charset="-128"/>
                <a:cs typeface="Arial Unicode MS" pitchFamily="34" charset="-128"/>
              </a:rPr>
              <a:t>Higgins and Bascom have an identified conflict of interest related </a:t>
            </a:r>
            <a:r>
              <a:rPr lang="en-US" altLang="en-US" sz="2800" dirty="0" smtClean="0">
                <a:solidFill>
                  <a:schemeClr val="tx1"/>
                </a:solidFill>
                <a:ea typeface="Arial Unicode MS" pitchFamily="34" charset="-128"/>
                <a:cs typeface="Arial Unicode MS" pitchFamily="34" charset="-128"/>
              </a:rPr>
              <a:t>to grant </a:t>
            </a:r>
            <a:r>
              <a:rPr lang="en-US" altLang="en-US" sz="2800" dirty="0">
                <a:solidFill>
                  <a:schemeClr val="tx1"/>
                </a:solidFill>
                <a:ea typeface="Arial Unicode MS" pitchFamily="34" charset="-128"/>
                <a:cs typeface="Arial Unicode MS" pitchFamily="34" charset="-128"/>
              </a:rPr>
              <a:t>R01-CA151433, which is under management by Penn State and has </a:t>
            </a:r>
            <a:r>
              <a:rPr lang="en-US" altLang="en-US" sz="2800" dirty="0" smtClean="0">
                <a:solidFill>
                  <a:schemeClr val="tx1"/>
                </a:solidFill>
                <a:ea typeface="Arial Unicode MS" pitchFamily="34" charset="-128"/>
                <a:cs typeface="Arial Unicode MS" pitchFamily="34" charset="-128"/>
              </a:rPr>
              <a:t>been reported </a:t>
            </a:r>
            <a:r>
              <a:rPr lang="en-US" altLang="en-US" sz="2800" dirty="0">
                <a:solidFill>
                  <a:schemeClr val="tx1"/>
                </a:solidFill>
                <a:ea typeface="Arial Unicode MS" pitchFamily="34" charset="-128"/>
                <a:cs typeface="Arial Unicode MS" pitchFamily="34" charset="-128"/>
              </a:rPr>
              <a:t>to the NIH</a:t>
            </a:r>
            <a:r>
              <a:rPr lang="en-US" altLang="en-US" sz="2800" dirty="0" smtClean="0">
                <a:solidFill>
                  <a:schemeClr val="tx1"/>
                </a:solidFill>
                <a:ea typeface="Arial Unicode MS" pitchFamily="34" charset="-128"/>
                <a:cs typeface="Arial Unicode MS" pitchFamily="34" charset="-128"/>
              </a:rPr>
              <a:t>.</a:t>
            </a:r>
            <a:endParaRPr lang="en-US" altLang="en-US" sz="2800" dirty="0">
              <a:solidFill>
                <a:schemeClr val="tx1"/>
              </a:solidFill>
              <a:ea typeface="Arial Unicode MS" pitchFamily="34" charset="-128"/>
              <a:cs typeface="Arial Unicode MS" pitchFamily="34" charset="-128"/>
            </a:endParaRPr>
          </a:p>
        </p:txBody>
      </p:sp>
      <p:sp>
        <p:nvSpPr>
          <p:cNvPr id="2" name="Text Box 62"/>
          <p:cNvSpPr txBox="1">
            <a:spLocks noChangeArrowheads="1"/>
          </p:cNvSpPr>
          <p:nvPr/>
        </p:nvSpPr>
        <p:spPr bwMode="auto">
          <a:xfrm>
            <a:off x="33680400" y="21945600"/>
            <a:ext cx="170005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Clr>
                <a:srgbClr val="000000"/>
              </a:buClr>
              <a:buSzPct val="100000"/>
              <a:buFont typeface="Times New Roman" pitchFamily="18" charset="0"/>
              <a:buNone/>
            </a:pPr>
            <a:r>
              <a:rPr lang="en-US" altLang="en-US" dirty="0"/>
              <a:t>The self-guided IGI system has considerable potential for bronchoscope navigation and proved to be safe and feasible in a clinical environment. </a:t>
            </a:r>
            <a:r>
              <a:rPr lang="en-US" dirty="0"/>
              <a:t>The technician-free system functioned without adverse events in all cases and enabled </a:t>
            </a:r>
            <a:r>
              <a:rPr lang="en-US" dirty="0" smtClean="0"/>
              <a:t>markedly </a:t>
            </a:r>
            <a:r>
              <a:rPr lang="en-US" dirty="0"/>
              <a:t>faster navigation than current technician-assisted systems. </a:t>
            </a:r>
            <a:endParaRPr lang="en-US" altLang="en-US" dirty="0"/>
          </a:p>
        </p:txBody>
      </p:sp>
      <p:sp>
        <p:nvSpPr>
          <p:cNvPr id="2070" name="Text Box 64"/>
          <p:cNvSpPr txBox="1">
            <a:spLocks noChangeArrowheads="1"/>
          </p:cNvSpPr>
          <p:nvPr/>
        </p:nvSpPr>
        <p:spPr bwMode="auto">
          <a:xfrm>
            <a:off x="33680400" y="25831800"/>
            <a:ext cx="17000538" cy="37856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25" indent="-957263" defTabSz="2160588">
              <a:defRPr sz="17900">
                <a:solidFill>
                  <a:srgbClr val="000000"/>
                </a:solidFill>
                <a:latin typeface="Arial" charset="0"/>
                <a:ea typeface="MS Gothic" pitchFamily="49" charset="-128"/>
              </a:defRPr>
            </a:lvl1pPr>
            <a:lvl2pPr defTabSz="2160588">
              <a:defRPr sz="15700">
                <a:solidFill>
                  <a:srgbClr val="000000"/>
                </a:solidFill>
                <a:latin typeface="Arial" charset="0"/>
                <a:ea typeface="MS Gothic" pitchFamily="49" charset="-128"/>
              </a:defRPr>
            </a:lvl2pPr>
            <a:lvl3pPr defTabSz="2160588">
              <a:defRPr sz="13400">
                <a:solidFill>
                  <a:srgbClr val="000000"/>
                </a:solidFill>
                <a:latin typeface="Arial" charset="0"/>
                <a:ea typeface="MS Gothic" pitchFamily="49" charset="-128"/>
              </a:defRPr>
            </a:lvl3pPr>
            <a:lvl4pPr defTabSz="2160588">
              <a:defRPr sz="11200">
                <a:solidFill>
                  <a:srgbClr val="000000"/>
                </a:solidFill>
                <a:latin typeface="Arial" charset="0"/>
                <a:ea typeface="MS Gothic" pitchFamily="49" charset="-128"/>
              </a:defRPr>
            </a:lvl4pPr>
            <a:lvl5pPr defTabSz="2160588">
              <a:defRPr sz="11200">
                <a:solidFill>
                  <a:srgbClr val="000000"/>
                </a:solidFill>
                <a:latin typeface="Arial" charset="0"/>
                <a:ea typeface="MS Gothic" pitchFamily="49" charset="-128"/>
              </a:defRPr>
            </a:lvl5pPr>
            <a:lvl6pPr defTabSz="2160588">
              <a:defRPr sz="11200">
                <a:solidFill>
                  <a:srgbClr val="000000"/>
                </a:solidFill>
                <a:latin typeface="Arial" charset="0"/>
                <a:ea typeface="MS Gothic" pitchFamily="49" charset="-128"/>
              </a:defRPr>
            </a:lvl6pPr>
            <a:lvl7pPr defTabSz="2160588">
              <a:defRPr sz="11200">
                <a:solidFill>
                  <a:srgbClr val="000000"/>
                </a:solidFill>
                <a:latin typeface="Arial" charset="0"/>
                <a:ea typeface="MS Gothic" pitchFamily="49" charset="-128"/>
              </a:defRPr>
            </a:lvl7pPr>
            <a:lvl8pPr defTabSz="2160588">
              <a:defRPr sz="11200">
                <a:solidFill>
                  <a:srgbClr val="000000"/>
                </a:solidFill>
                <a:latin typeface="Arial" charset="0"/>
                <a:ea typeface="MS Gothic" pitchFamily="49" charset="-128"/>
              </a:defRPr>
            </a:lvl8pPr>
            <a:lvl9pPr defTabSz="2160588">
              <a:defRPr sz="11200">
                <a:solidFill>
                  <a:srgbClr val="000000"/>
                </a:solidFill>
                <a:latin typeface="Arial" charset="0"/>
                <a:ea typeface="MS Gothic" pitchFamily="49" charset="-128"/>
              </a:defRPr>
            </a:lvl9pPr>
          </a:lstStyle>
          <a:p>
            <a:pPr algn="just" eaLnBrk="0" hangingPunct="0"/>
            <a:r>
              <a:rPr lang="en-US" altLang="en-US" sz="2400" dirty="0">
                <a:solidFill>
                  <a:schemeClr val="tx1"/>
                </a:solidFill>
                <a:cs typeface="Arial" charset="0"/>
              </a:rPr>
              <a:t>1. M. Y. Dolina, D. C. Cornish, S. A. Merritt, L. </a:t>
            </a:r>
            <a:r>
              <a:rPr lang="en-US" altLang="en-US" sz="2400" dirty="0" err="1">
                <a:solidFill>
                  <a:schemeClr val="tx1"/>
                </a:solidFill>
                <a:cs typeface="Arial" charset="0"/>
              </a:rPr>
              <a:t>Rai</a:t>
            </a:r>
            <a:r>
              <a:rPr lang="en-US" altLang="en-US" sz="2400" dirty="0">
                <a:solidFill>
                  <a:schemeClr val="tx1"/>
                </a:solidFill>
                <a:cs typeface="Arial" charset="0"/>
              </a:rPr>
              <a:t>, R. </a:t>
            </a:r>
            <a:r>
              <a:rPr lang="en-US" altLang="en-US" sz="2400" dirty="0" err="1">
                <a:solidFill>
                  <a:schemeClr val="tx1"/>
                </a:solidFill>
                <a:cs typeface="Arial" charset="0"/>
              </a:rPr>
              <a:t>Mahraj</a:t>
            </a:r>
            <a:r>
              <a:rPr lang="en-US" altLang="en-US" sz="2400" dirty="0">
                <a:solidFill>
                  <a:schemeClr val="tx1"/>
                </a:solidFill>
                <a:cs typeface="Arial" charset="0"/>
              </a:rPr>
              <a:t>, W. E. Higgins, and R. Bascom, “</a:t>
            </a:r>
            <a:r>
              <a:rPr lang="en-US" altLang="en-US" sz="2400" dirty="0" err="1">
                <a:solidFill>
                  <a:schemeClr val="tx1"/>
                </a:solidFill>
                <a:cs typeface="Arial" charset="0"/>
              </a:rPr>
              <a:t>Interbronchoscopist</a:t>
            </a:r>
            <a:endParaRPr lang="en-US" altLang="en-US" sz="2400" dirty="0">
              <a:solidFill>
                <a:schemeClr val="tx1"/>
              </a:solidFill>
              <a:cs typeface="Arial" charset="0"/>
            </a:endParaRPr>
          </a:p>
          <a:p>
            <a:pPr algn="just" eaLnBrk="0" hangingPunct="0"/>
            <a:r>
              <a:rPr lang="en-US" altLang="en-US" sz="2400" dirty="0">
                <a:solidFill>
                  <a:schemeClr val="tx1"/>
                </a:solidFill>
                <a:cs typeface="Arial" charset="0"/>
              </a:rPr>
              <a:t>variability in </a:t>
            </a:r>
            <a:r>
              <a:rPr lang="en-US" altLang="en-US" sz="2400" dirty="0" err="1">
                <a:solidFill>
                  <a:schemeClr val="tx1"/>
                </a:solidFill>
                <a:cs typeface="Arial" charset="0"/>
              </a:rPr>
              <a:t>endobronchial</a:t>
            </a:r>
            <a:r>
              <a:rPr lang="en-US" altLang="en-US" sz="2400" dirty="0">
                <a:solidFill>
                  <a:schemeClr val="tx1"/>
                </a:solidFill>
                <a:cs typeface="Arial" charset="0"/>
              </a:rPr>
              <a:t> path selection: a simulation study,” </a:t>
            </a:r>
            <a:r>
              <a:rPr lang="en-US" altLang="en-US" sz="2400" i="1" dirty="0">
                <a:solidFill>
                  <a:schemeClr val="tx1"/>
                </a:solidFill>
                <a:cs typeface="Arial" charset="0"/>
              </a:rPr>
              <a:t>Chest</a:t>
            </a:r>
            <a:r>
              <a:rPr lang="en-US" altLang="en-US" sz="2400" dirty="0">
                <a:solidFill>
                  <a:schemeClr val="tx1"/>
                </a:solidFill>
                <a:cs typeface="Arial" charset="0"/>
              </a:rPr>
              <a:t>, April 2008. </a:t>
            </a:r>
          </a:p>
          <a:p>
            <a:pPr algn="just" eaLnBrk="0" hangingPunct="0"/>
            <a:r>
              <a:rPr lang="en-US" altLang="en-US" sz="2400" dirty="0">
                <a:solidFill>
                  <a:schemeClr val="tx1"/>
                </a:solidFill>
                <a:cs typeface="Arial" charset="0"/>
              </a:rPr>
              <a:t>2. J. Gibbs, M. W. Graham, R. Bascom, D. Cornish, R. </a:t>
            </a:r>
            <a:r>
              <a:rPr lang="en-US" altLang="en-US" sz="2400" dirty="0" err="1">
                <a:solidFill>
                  <a:schemeClr val="tx1"/>
                </a:solidFill>
                <a:cs typeface="Arial" charset="0"/>
              </a:rPr>
              <a:t>Khare</a:t>
            </a:r>
            <a:r>
              <a:rPr lang="en-US" altLang="en-US" sz="2400" dirty="0">
                <a:solidFill>
                  <a:schemeClr val="tx1"/>
                </a:solidFill>
                <a:cs typeface="Arial" charset="0"/>
              </a:rPr>
              <a:t>, and W. Higgins, “Optimal procedure planning and </a:t>
            </a:r>
            <a:r>
              <a:rPr lang="en-US" altLang="en-US" sz="2400" dirty="0" smtClean="0">
                <a:solidFill>
                  <a:schemeClr val="tx1"/>
                </a:solidFill>
                <a:cs typeface="Arial" charset="0"/>
              </a:rPr>
              <a:t>guidance</a:t>
            </a:r>
            <a:endParaRPr lang="en-US" altLang="en-US" sz="2400" dirty="0">
              <a:solidFill>
                <a:schemeClr val="tx1"/>
              </a:solidFill>
              <a:cs typeface="Arial" charset="0"/>
            </a:endParaRPr>
          </a:p>
          <a:p>
            <a:pPr algn="just" eaLnBrk="0" hangingPunct="0"/>
            <a:r>
              <a:rPr lang="en-US" altLang="en-US" sz="2400" dirty="0">
                <a:solidFill>
                  <a:schemeClr val="tx1"/>
                </a:solidFill>
                <a:cs typeface="Arial" charset="0"/>
              </a:rPr>
              <a:t>system for peripheral bronchoscopy,” IEEE Trans. Biomed. </a:t>
            </a:r>
            <a:r>
              <a:rPr lang="en-US" altLang="en-US" sz="2400" dirty="0" err="1">
                <a:solidFill>
                  <a:schemeClr val="tx1"/>
                </a:solidFill>
                <a:cs typeface="Arial" charset="0"/>
              </a:rPr>
              <a:t>Engin</a:t>
            </a:r>
            <a:r>
              <a:rPr lang="en-US" altLang="en-US" sz="2400" dirty="0" smtClean="0">
                <a:solidFill>
                  <a:schemeClr val="tx1"/>
                </a:solidFill>
                <a:cs typeface="Arial" charset="0"/>
              </a:rPr>
              <a:t>., </a:t>
            </a:r>
            <a:r>
              <a:rPr lang="en-US" altLang="en-US" sz="2400" dirty="0">
                <a:solidFill>
                  <a:schemeClr val="tx1"/>
                </a:solidFill>
                <a:cs typeface="Arial" charset="0"/>
              </a:rPr>
              <a:t>March 2014</a:t>
            </a:r>
            <a:r>
              <a:rPr lang="en-US" altLang="en-US" sz="2400" dirty="0" smtClean="0">
                <a:solidFill>
                  <a:schemeClr val="tx1"/>
                </a:solidFill>
                <a:cs typeface="Arial" charset="0"/>
              </a:rPr>
              <a:t>.</a:t>
            </a:r>
          </a:p>
          <a:p>
            <a:pPr algn="just" eaLnBrk="0" hangingPunct="0"/>
            <a:r>
              <a:rPr lang="en-US" altLang="en-US" sz="2400" dirty="0">
                <a:solidFill>
                  <a:schemeClr val="tx1"/>
                </a:solidFill>
                <a:cs typeface="Arial" charset="0"/>
              </a:rPr>
              <a:t>3. N. Shinagawa, K. Yamazaki, Y. Onodera, H. </a:t>
            </a:r>
            <a:r>
              <a:rPr lang="en-US" altLang="en-US" sz="2400" dirty="0" err="1">
                <a:solidFill>
                  <a:schemeClr val="tx1"/>
                </a:solidFill>
                <a:cs typeface="Arial" charset="0"/>
              </a:rPr>
              <a:t>Asahina</a:t>
            </a:r>
            <a:r>
              <a:rPr lang="en-US" altLang="en-US" sz="2400" dirty="0">
                <a:solidFill>
                  <a:schemeClr val="tx1"/>
                </a:solidFill>
                <a:cs typeface="Arial" charset="0"/>
              </a:rPr>
              <a:t>, E. Kikuchi, F. Asano, K. </a:t>
            </a:r>
            <a:r>
              <a:rPr lang="en-US" altLang="en-US" sz="2400" dirty="0" err="1">
                <a:solidFill>
                  <a:schemeClr val="tx1"/>
                </a:solidFill>
                <a:cs typeface="Arial" charset="0"/>
              </a:rPr>
              <a:t>Miyasaka</a:t>
            </a:r>
            <a:r>
              <a:rPr lang="en-US" altLang="en-US" sz="2400" dirty="0">
                <a:solidFill>
                  <a:schemeClr val="tx1"/>
                </a:solidFill>
                <a:cs typeface="Arial" charset="0"/>
              </a:rPr>
              <a:t>, and M. Nishimura, “</a:t>
            </a:r>
            <a:r>
              <a:rPr lang="en-US" altLang="en-US" sz="2400" dirty="0" smtClean="0">
                <a:solidFill>
                  <a:schemeClr val="tx1"/>
                </a:solidFill>
                <a:cs typeface="Arial" charset="0"/>
              </a:rPr>
              <a:t>Factors</a:t>
            </a:r>
            <a:endParaRPr lang="en-US" altLang="en-US" sz="2400" dirty="0">
              <a:solidFill>
                <a:schemeClr val="tx1"/>
              </a:solidFill>
              <a:cs typeface="Arial" charset="0"/>
            </a:endParaRPr>
          </a:p>
          <a:p>
            <a:pPr algn="just" eaLnBrk="0" hangingPunct="0"/>
            <a:r>
              <a:rPr lang="en-US" altLang="en-US" sz="2400" dirty="0">
                <a:solidFill>
                  <a:schemeClr val="tx1"/>
                </a:solidFill>
                <a:cs typeface="Arial" charset="0"/>
              </a:rPr>
              <a:t>related to diagnostic sensitivity using an ultrathin bronchoscope under CT guidance,” </a:t>
            </a:r>
            <a:r>
              <a:rPr lang="en-US" altLang="en-US" sz="2400" dirty="0" smtClean="0">
                <a:solidFill>
                  <a:schemeClr val="tx1"/>
                </a:solidFill>
                <a:cs typeface="Arial" charset="0"/>
              </a:rPr>
              <a:t>Chest, </a:t>
            </a:r>
            <a:r>
              <a:rPr lang="en-US" altLang="en-US" sz="2400" dirty="0">
                <a:solidFill>
                  <a:schemeClr val="tx1"/>
                </a:solidFill>
                <a:cs typeface="Arial" charset="0"/>
              </a:rPr>
              <a:t>Feb. 2007.</a:t>
            </a:r>
            <a:endParaRPr lang="en-US" altLang="en-US" sz="2400" dirty="0" smtClean="0">
              <a:solidFill>
                <a:schemeClr val="tx1"/>
              </a:solidFill>
              <a:cs typeface="Arial" charset="0"/>
            </a:endParaRPr>
          </a:p>
          <a:p>
            <a:pPr algn="just" eaLnBrk="0" hangingPunct="0"/>
            <a:r>
              <a:rPr lang="en-US" altLang="en-US" sz="2400" dirty="0">
                <a:solidFill>
                  <a:schemeClr val="tx1"/>
                </a:solidFill>
                <a:cs typeface="Arial" charset="0"/>
              </a:rPr>
              <a:t>4</a:t>
            </a:r>
            <a:r>
              <a:rPr lang="en-US" altLang="en-US" sz="2400" dirty="0" smtClean="0">
                <a:solidFill>
                  <a:schemeClr val="tx1"/>
                </a:solidFill>
                <a:cs typeface="Arial" charset="0"/>
              </a:rPr>
              <a:t>. </a:t>
            </a:r>
            <a:r>
              <a:rPr lang="en-US" altLang="en-US" sz="2400" dirty="0">
                <a:solidFill>
                  <a:schemeClr val="tx1"/>
                </a:solidFill>
                <a:cs typeface="Arial" charset="0"/>
              </a:rPr>
              <a:t>Y. Schwarz, J. Greif, H. D. Becker, A. Ernst, and A. Mehta, “Real-time electromagnetic navigation bronchoscopy to</a:t>
            </a:r>
          </a:p>
          <a:p>
            <a:pPr algn="just" eaLnBrk="0" hangingPunct="0"/>
            <a:r>
              <a:rPr lang="en-US" altLang="en-US" sz="2400" dirty="0">
                <a:solidFill>
                  <a:schemeClr val="tx1"/>
                </a:solidFill>
                <a:cs typeface="Arial" charset="0"/>
              </a:rPr>
              <a:t>peripheral lung lesions using overlaid CT images: the first human study,” </a:t>
            </a:r>
            <a:r>
              <a:rPr lang="en-US" altLang="en-US" sz="2400" i="1" dirty="0">
                <a:solidFill>
                  <a:schemeClr val="tx1"/>
                </a:solidFill>
                <a:cs typeface="Arial" charset="0"/>
              </a:rPr>
              <a:t>Chest</a:t>
            </a:r>
            <a:r>
              <a:rPr lang="en-US" altLang="en-US" sz="2400" dirty="0">
                <a:solidFill>
                  <a:schemeClr val="tx1"/>
                </a:solidFill>
                <a:cs typeface="Arial" charset="0"/>
              </a:rPr>
              <a:t>, April 2006. </a:t>
            </a:r>
          </a:p>
          <a:p>
            <a:pPr marL="241300" indent="-7938" eaLnBrk="0" hangingPunct="0"/>
            <a:r>
              <a:rPr lang="en-US" altLang="en-US" sz="2400" dirty="0">
                <a:solidFill>
                  <a:schemeClr val="tx1"/>
                </a:solidFill>
                <a:cs typeface="Arial" charset="0"/>
              </a:rPr>
              <a:t>5</a:t>
            </a:r>
            <a:r>
              <a:rPr lang="en-US" altLang="en-US" sz="2400" dirty="0" smtClean="0">
                <a:solidFill>
                  <a:schemeClr val="tx1"/>
                </a:solidFill>
                <a:cs typeface="Arial" charset="0"/>
              </a:rPr>
              <a:t>. </a:t>
            </a:r>
            <a:r>
              <a:rPr lang="en-US" sz="2400" dirty="0" smtClean="0"/>
              <a:t>W.E. Higgins</a:t>
            </a:r>
            <a:r>
              <a:rPr lang="en-US" sz="2400" dirty="0"/>
              <a:t>, R. </a:t>
            </a:r>
            <a:r>
              <a:rPr lang="en-US" sz="2400" dirty="0" err="1"/>
              <a:t>Khare</a:t>
            </a:r>
            <a:r>
              <a:rPr lang="en-US" sz="2400" dirty="0"/>
              <a:t>, D.C. Cornish, and R. Bascom</a:t>
            </a:r>
            <a:r>
              <a:rPr lang="en-US" sz="2400" dirty="0" smtClean="0"/>
              <a:t>, “Physician-Controlled </a:t>
            </a:r>
            <a:r>
              <a:rPr lang="en-US" sz="2400" dirty="0"/>
              <a:t>System for Image-Guided </a:t>
            </a:r>
            <a:r>
              <a:rPr lang="en-US" sz="2400" dirty="0" smtClean="0"/>
              <a:t>Bronchoscopy,” American </a:t>
            </a:r>
            <a:r>
              <a:rPr lang="en-US" sz="2400" dirty="0"/>
              <a:t>Thoracic </a:t>
            </a:r>
            <a:r>
              <a:rPr lang="en-US" sz="2400" dirty="0" smtClean="0"/>
              <a:t>Society, </a:t>
            </a:r>
            <a:r>
              <a:rPr lang="en-US" sz="2400" dirty="0"/>
              <a:t>May 2012</a:t>
            </a:r>
            <a:r>
              <a:rPr lang="en-US" sz="2400" dirty="0" smtClean="0"/>
              <a:t>.</a:t>
            </a:r>
          </a:p>
        </p:txBody>
      </p:sp>
      <p:sp>
        <p:nvSpPr>
          <p:cNvPr id="2071" name="TextBox 2"/>
          <p:cNvSpPr txBox="1">
            <a:spLocks noChangeArrowheads="1"/>
          </p:cNvSpPr>
          <p:nvPr/>
        </p:nvSpPr>
        <p:spPr bwMode="auto">
          <a:xfrm>
            <a:off x="487363" y="11776075"/>
            <a:ext cx="1574323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Clr>
                <a:srgbClr val="000000"/>
              </a:buClr>
              <a:buSzPct val="100000"/>
              <a:buFont typeface="Times New Roman" pitchFamily="18" charset="0"/>
              <a:buNone/>
            </a:pPr>
            <a:r>
              <a:rPr lang="en-US" altLang="en-US" b="1" dirty="0"/>
              <a:t>Stage 1: Procedure planning</a:t>
            </a:r>
          </a:p>
          <a:p>
            <a:pPr algn="just"/>
            <a:r>
              <a:rPr lang="en-US" dirty="0"/>
              <a:t>The bronchoscopist selects regions of interest (ROIs) on a patient’s chest computed-tomography (CT) scan. Next, automatic methods define a procedure plan, consisting of airway navigation routes leading to each ROI and the three-dimensional (3D) airway tree’s extraluminal and endoluminal </a:t>
            </a:r>
            <a:r>
              <a:rPr lang="en-US" dirty="0" smtClean="0"/>
              <a:t>surfaces (Fig. 1: 3D Airway-Tree Viewer).  </a:t>
            </a:r>
            <a:r>
              <a:rPr lang="en-US" dirty="0"/>
              <a:t>Each route bifurcation also has a preplanned bronchoscope maneuver associated with it corresponding to the standard rotate-flex-advance bronchoscope-navigation technique. </a:t>
            </a:r>
            <a:r>
              <a:rPr lang="en-US" altLang="en-US" dirty="0" smtClean="0"/>
              <a:t>After </a:t>
            </a:r>
            <a:r>
              <a:rPr lang="en-US" altLang="en-US" dirty="0"/>
              <a:t>these preplanning operations, the bronchoscopist previews the navigation routes and directions on a tablet computer.  </a:t>
            </a:r>
          </a:p>
        </p:txBody>
      </p:sp>
      <p:graphicFrame>
        <p:nvGraphicFramePr>
          <p:cNvPr id="4" name="Table 3"/>
          <p:cNvGraphicFramePr>
            <a:graphicFrameLocks noGrp="1"/>
          </p:cNvGraphicFramePr>
          <p:nvPr>
            <p:extLst>
              <p:ext uri="{D42A27DB-BD31-4B8C-83A1-F6EECF244321}">
                <p14:modId xmlns:p14="http://schemas.microsoft.com/office/powerpoint/2010/main" val="2750835276"/>
              </p:ext>
            </p:extLst>
          </p:nvPr>
        </p:nvGraphicFramePr>
        <p:xfrm>
          <a:off x="33778826" y="9144000"/>
          <a:ext cx="16902112" cy="1516926"/>
        </p:xfrm>
        <a:graphic>
          <a:graphicData uri="http://schemas.openxmlformats.org/drawingml/2006/table">
            <a:tbl>
              <a:tblPr firstRow="1" bandRow="1">
                <a:tableStyleId>{5C22544A-7EE6-4342-B048-85BDC9FD1C3A}</a:tableStyleId>
              </a:tblPr>
              <a:tblGrid>
                <a:gridCol w="2505669"/>
                <a:gridCol w="1722647"/>
                <a:gridCol w="5912634"/>
                <a:gridCol w="6761162"/>
              </a:tblGrid>
              <a:tr h="713299">
                <a:tc>
                  <a:txBody>
                    <a:bodyPr/>
                    <a:lstStyle/>
                    <a:p>
                      <a:pPr algn="ctr"/>
                      <a:r>
                        <a:rPr lang="en-US" sz="2800" dirty="0" smtClean="0"/>
                        <a:t># of cases</a:t>
                      </a:r>
                      <a:endParaRPr lang="en-US" sz="2800" dirty="0"/>
                    </a:p>
                  </a:txBody>
                  <a:tcPr marL="91444" marR="91444" marT="45724" marB="45724"/>
                </a:tc>
                <a:tc>
                  <a:txBody>
                    <a:bodyPr/>
                    <a:lstStyle/>
                    <a:p>
                      <a:pPr algn="ctr"/>
                      <a:r>
                        <a:rPr lang="en-US" sz="2800" dirty="0" smtClean="0"/>
                        <a:t># of lesions</a:t>
                      </a:r>
                      <a:endParaRPr lang="en-US" sz="2800" dirty="0"/>
                    </a:p>
                  </a:txBody>
                  <a:tcPr marL="91444" marR="91444" marT="45724" marB="45724"/>
                </a:tc>
                <a:tc>
                  <a:txBody>
                    <a:bodyPr/>
                    <a:lstStyle/>
                    <a:p>
                      <a:pPr algn="ctr"/>
                      <a:r>
                        <a:rPr lang="en-US" sz="2800" dirty="0" smtClean="0"/>
                        <a:t>Route Depth</a:t>
                      </a:r>
                    </a:p>
                    <a:p>
                      <a:pPr algn="ctr"/>
                      <a:r>
                        <a:rPr lang="en-US" sz="2800" dirty="0" smtClean="0"/>
                        <a:t>(airway generations)</a:t>
                      </a:r>
                      <a:endParaRPr lang="en-US" sz="2800" dirty="0"/>
                    </a:p>
                  </a:txBody>
                  <a:tcPr marL="91444" marR="91444" marT="45724" marB="45724"/>
                </a:tc>
                <a:tc>
                  <a:txBody>
                    <a:bodyPr/>
                    <a:lstStyle/>
                    <a:p>
                      <a:pPr algn="ctr"/>
                      <a:r>
                        <a:rPr lang="en-US" sz="2800" dirty="0" smtClean="0"/>
                        <a:t>Route Length</a:t>
                      </a:r>
                    </a:p>
                    <a:p>
                      <a:pPr algn="ctr"/>
                      <a:r>
                        <a:rPr lang="en-US" sz="2800" dirty="0" smtClean="0"/>
                        <a:t>(mm)</a:t>
                      </a:r>
                      <a:endParaRPr lang="en-US" sz="2800" dirty="0"/>
                    </a:p>
                  </a:txBody>
                  <a:tcPr marL="91444" marR="91444" marT="45724" marB="45724"/>
                </a:tc>
              </a:tr>
              <a:tr h="572038">
                <a:tc>
                  <a:txBody>
                    <a:bodyPr/>
                    <a:lstStyle/>
                    <a:p>
                      <a:pPr algn="ctr"/>
                      <a:r>
                        <a:rPr lang="en-US" sz="2800" dirty="0" smtClean="0"/>
                        <a:t>9</a:t>
                      </a:r>
                      <a:endParaRPr lang="en-US" sz="2800" dirty="0"/>
                    </a:p>
                  </a:txBody>
                  <a:tcPr marL="91444" marR="91444" marT="45724" marB="45724"/>
                </a:tc>
                <a:tc>
                  <a:txBody>
                    <a:bodyPr/>
                    <a:lstStyle/>
                    <a:p>
                      <a:pPr algn="ctr"/>
                      <a:r>
                        <a:rPr lang="en-US" sz="2800" dirty="0" smtClean="0"/>
                        <a:t>39</a:t>
                      </a:r>
                      <a:endParaRPr lang="en-US" sz="2800" dirty="0"/>
                    </a:p>
                  </a:txBody>
                  <a:tcPr marL="91444" marR="91444" marT="45724" marB="45724"/>
                </a:tc>
                <a:tc>
                  <a:txBody>
                    <a:bodyPr/>
                    <a:lstStyle/>
                    <a:p>
                      <a:pPr algn="ctr"/>
                      <a:r>
                        <a:rPr lang="en-US" sz="2800" dirty="0" smtClean="0"/>
                        <a:t>4.9 ±1.6 (range: 3-10; median = 4)</a:t>
                      </a:r>
                      <a:endParaRPr lang="en-US" sz="2800" dirty="0"/>
                    </a:p>
                  </a:txBody>
                  <a:tcPr marL="91444" marR="91444" marT="45724" marB="45724"/>
                </a:tc>
                <a:tc>
                  <a:txBody>
                    <a:bodyPr/>
                    <a:lstStyle/>
                    <a:p>
                      <a:pPr algn="ctr"/>
                      <a:r>
                        <a:rPr lang="en-US" sz="2800" dirty="0" smtClean="0"/>
                        <a:t>174±29 (range: 124-263; median = 169)</a:t>
                      </a:r>
                      <a:endParaRPr lang="en-US" sz="2800" dirty="0"/>
                    </a:p>
                  </a:txBody>
                  <a:tcPr marL="91444" marR="91444" marT="45724" marB="45724"/>
                </a:tc>
              </a:tr>
            </a:tbl>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4060127530"/>
              </p:ext>
            </p:extLst>
          </p:nvPr>
        </p:nvGraphicFramePr>
        <p:xfrm>
          <a:off x="33756600" y="17983200"/>
          <a:ext cx="16924338" cy="2181731"/>
        </p:xfrm>
        <a:graphic>
          <a:graphicData uri="http://schemas.openxmlformats.org/drawingml/2006/table">
            <a:tbl>
              <a:tblPr firstCol="1" bandRow="1">
                <a:tableStyleId>{5C22544A-7EE6-4342-B048-85BDC9FD1C3A}</a:tableStyleId>
              </a:tblPr>
              <a:tblGrid>
                <a:gridCol w="2969552"/>
                <a:gridCol w="4040848"/>
                <a:gridCol w="4495800"/>
                <a:gridCol w="5418138"/>
              </a:tblGrid>
              <a:tr h="562445">
                <a:tc>
                  <a:txBody>
                    <a:bodyPr/>
                    <a:lstStyle/>
                    <a:p>
                      <a:pPr algn="ctr"/>
                      <a:r>
                        <a:rPr lang="en-US" sz="2800" dirty="0" smtClean="0"/>
                        <a:t>Approach</a:t>
                      </a:r>
                      <a:endParaRPr lang="en-US" sz="2800" dirty="0"/>
                    </a:p>
                  </a:txBody>
                  <a:tcPr marL="91439" marR="91439" marT="45721" marB="45721"/>
                </a:tc>
                <a:tc>
                  <a:txBody>
                    <a:bodyPr/>
                    <a:lstStyle/>
                    <a:p>
                      <a:pPr algn="ctr"/>
                      <a:r>
                        <a:rPr lang="en-US" sz="2800" dirty="0" smtClean="0"/>
                        <a:t>Technician-free</a:t>
                      </a:r>
                      <a:endParaRPr lang="en-US" sz="2800" baseline="30000" dirty="0"/>
                    </a:p>
                  </a:txBody>
                  <a:tcPr marL="91439" marR="91439" marT="45721" marB="45721"/>
                </a:tc>
                <a:tc>
                  <a:txBody>
                    <a:bodyPr/>
                    <a:lstStyle/>
                    <a:p>
                      <a:pPr algn="ctr"/>
                      <a:r>
                        <a:rPr lang="en-US" sz="2800" dirty="0" smtClean="0"/>
                        <a:t>Gibbs</a:t>
                      </a:r>
                      <a:r>
                        <a:rPr lang="en-US" sz="2800" baseline="30000" dirty="0" smtClean="0"/>
                        <a:t>2</a:t>
                      </a:r>
                      <a:endParaRPr lang="en-US" sz="2800" baseline="30000" dirty="0"/>
                    </a:p>
                  </a:txBody>
                  <a:tcPr marL="91439" marR="91439" marT="45721" marB="45721"/>
                </a:tc>
                <a:tc>
                  <a:txBody>
                    <a:bodyPr/>
                    <a:lstStyle/>
                    <a:p>
                      <a:pPr algn="ctr"/>
                      <a:r>
                        <a:rPr lang="en-US" sz="2800" dirty="0" smtClean="0"/>
                        <a:t>Shinagawa</a:t>
                      </a:r>
                      <a:r>
                        <a:rPr lang="en-US" sz="2800" baseline="30000" dirty="0" smtClean="0"/>
                        <a:t>3</a:t>
                      </a:r>
                      <a:endParaRPr lang="en-US" sz="2800" baseline="30000" dirty="0"/>
                    </a:p>
                  </a:txBody>
                  <a:tcPr marL="91439" marR="91439" marT="45721" marB="45721"/>
                </a:tc>
              </a:tr>
              <a:tr h="886272">
                <a:tc>
                  <a:txBody>
                    <a:bodyPr/>
                    <a:lstStyle/>
                    <a:p>
                      <a:pPr algn="ctr">
                        <a:lnSpc>
                          <a:spcPts val="3360"/>
                        </a:lnSpc>
                      </a:pPr>
                      <a:r>
                        <a:rPr lang="en-US" sz="2800" dirty="0" smtClean="0"/>
                        <a:t>Navigation</a:t>
                      </a:r>
                      <a:r>
                        <a:rPr lang="en-US" sz="2800" baseline="0" dirty="0" smtClean="0"/>
                        <a:t> time</a:t>
                      </a:r>
                    </a:p>
                    <a:p>
                      <a:pPr algn="ctr">
                        <a:lnSpc>
                          <a:spcPts val="3360"/>
                        </a:lnSpc>
                      </a:pPr>
                      <a:r>
                        <a:rPr lang="en-US" sz="2800" baseline="0" dirty="0" smtClean="0"/>
                        <a:t>(min:sec)</a:t>
                      </a:r>
                      <a:endParaRPr lang="en-US" sz="2800" dirty="0"/>
                    </a:p>
                  </a:txBody>
                  <a:tcPr marL="91439" marR="91439" marT="45721" marB="45721"/>
                </a:tc>
                <a:tc>
                  <a:txBody>
                    <a:bodyPr/>
                    <a:lstStyle/>
                    <a:p>
                      <a:pPr algn="ctr">
                        <a:lnSpc>
                          <a:spcPts val="3360"/>
                        </a:lnSpc>
                      </a:pPr>
                      <a:r>
                        <a:rPr lang="en-US" sz="2800" dirty="0" smtClean="0"/>
                        <a:t>0:51±0:23</a:t>
                      </a:r>
                      <a:endParaRPr lang="en-US" sz="2800" dirty="0"/>
                    </a:p>
                  </a:txBody>
                  <a:tcPr marL="91439" marR="91439" marT="45721" marB="45721"/>
                </a:tc>
                <a:tc>
                  <a:txBody>
                    <a:bodyPr/>
                    <a:lstStyle/>
                    <a:p>
                      <a:pPr algn="ctr">
                        <a:lnSpc>
                          <a:spcPts val="3360"/>
                        </a:lnSpc>
                      </a:pPr>
                      <a:r>
                        <a:rPr lang="en-US" sz="2800" dirty="0" smtClean="0"/>
                        <a:t>5:15±5.06</a:t>
                      </a:r>
                      <a:endParaRPr lang="en-US" sz="2800" dirty="0"/>
                    </a:p>
                  </a:txBody>
                  <a:tcPr marL="91439" marR="91439" marT="45721" marB="45721"/>
                </a:tc>
                <a:tc>
                  <a:txBody>
                    <a:bodyPr/>
                    <a:lstStyle/>
                    <a:p>
                      <a:pPr algn="ctr">
                        <a:lnSpc>
                          <a:spcPts val="3360"/>
                        </a:lnSpc>
                      </a:pPr>
                      <a:r>
                        <a:rPr lang="en-US" sz="2800" dirty="0" smtClean="0"/>
                        <a:t>8:30±5:42</a:t>
                      </a:r>
                      <a:endParaRPr lang="en-US" sz="2800" dirty="0"/>
                    </a:p>
                  </a:txBody>
                  <a:tcPr marL="91439" marR="91439" marT="45721" marB="45721"/>
                </a:tc>
              </a:tr>
              <a:tr h="664244">
                <a:tc>
                  <a:txBody>
                    <a:bodyPr/>
                    <a:lstStyle/>
                    <a:p>
                      <a:pPr algn="ctr">
                        <a:lnSpc>
                          <a:spcPts val="3360"/>
                        </a:lnSpc>
                      </a:pPr>
                      <a:r>
                        <a:rPr lang="en-US" sz="2800" dirty="0" smtClean="0"/>
                        <a:t>Airway depth</a:t>
                      </a:r>
                      <a:endParaRPr lang="en-US" sz="2800" dirty="0"/>
                    </a:p>
                  </a:txBody>
                  <a:tcPr marL="91439" marR="91439" marT="45721" marB="45721"/>
                </a:tc>
                <a:tc>
                  <a:txBody>
                    <a:bodyPr/>
                    <a:lstStyle/>
                    <a:p>
                      <a:pPr algn="ctr">
                        <a:lnSpc>
                          <a:spcPts val="3360"/>
                        </a:lnSpc>
                      </a:pPr>
                      <a:r>
                        <a:rPr lang="en-US" sz="2800" dirty="0" smtClean="0"/>
                        <a:t>4.9 ±1.6 </a:t>
                      </a:r>
                      <a:endParaRPr lang="en-US" sz="2800" dirty="0"/>
                    </a:p>
                  </a:txBody>
                  <a:tcPr marL="91439" marR="91439" marT="45721" marB="45721"/>
                </a:tc>
                <a:tc>
                  <a:txBody>
                    <a:bodyPr/>
                    <a:lstStyle/>
                    <a:p>
                      <a:pPr algn="ctr">
                        <a:lnSpc>
                          <a:spcPts val="3360"/>
                        </a:lnSpc>
                      </a:pPr>
                      <a:r>
                        <a:rPr lang="en-US" sz="2800" dirty="0" smtClean="0"/>
                        <a:t>7.1 ±2.4 </a:t>
                      </a:r>
                      <a:endParaRPr lang="en-US" sz="2800" dirty="0"/>
                    </a:p>
                  </a:txBody>
                  <a:tcPr marL="91439" marR="91439" marT="45721" marB="45721"/>
                </a:tc>
                <a:tc>
                  <a:txBody>
                    <a:bodyPr/>
                    <a:lstStyle/>
                    <a:p>
                      <a:pPr algn="ctr">
                        <a:lnSpc>
                          <a:spcPts val="3360"/>
                        </a:lnSpc>
                      </a:pPr>
                      <a:r>
                        <a:rPr lang="en-US" sz="2800" dirty="0" smtClean="0"/>
                        <a:t>5.7 ±1.3 </a:t>
                      </a:r>
                      <a:endParaRPr lang="en-US" sz="2800" dirty="0"/>
                    </a:p>
                  </a:txBody>
                  <a:tcPr marL="91439" marR="91439" marT="45721" marB="45721"/>
                </a:tc>
              </a:tr>
            </a:tbl>
          </a:graphicData>
        </a:graphic>
      </p:graphicFrame>
      <p:sp>
        <p:nvSpPr>
          <p:cNvPr id="2119" name="Text Box 42"/>
          <p:cNvSpPr txBox="1">
            <a:spLocks noChangeArrowheads="1"/>
          </p:cNvSpPr>
          <p:nvPr/>
        </p:nvSpPr>
        <p:spPr bwMode="auto">
          <a:xfrm>
            <a:off x="33985200" y="15790863"/>
            <a:ext cx="163433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7900">
                <a:solidFill>
                  <a:srgbClr val="000000"/>
                </a:solidFill>
                <a:latin typeface="Arial" charset="0"/>
                <a:ea typeface="MS Gothic"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5700">
                <a:solidFill>
                  <a:srgbClr val="000000"/>
                </a:solidFill>
                <a:latin typeface="Arial" charset="0"/>
                <a:ea typeface="MS Gothic"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3400">
                <a:solidFill>
                  <a:srgbClr val="000000"/>
                </a:solidFill>
                <a:latin typeface="Arial" charset="0"/>
                <a:ea typeface="MS Gothic"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5pPr>
            <a:lvl6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6pPr>
            <a:lvl7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7pPr>
            <a:lvl8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8pPr>
            <a:lvl9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9pPr>
          </a:lstStyle>
          <a:p>
            <a:pPr algn="just">
              <a:buClr>
                <a:srgbClr val="000000"/>
              </a:buClr>
              <a:buSzPct val="100000"/>
              <a:buFont typeface="Times New Roman" pitchFamily="18" charset="0"/>
              <a:buNone/>
            </a:pPr>
            <a:r>
              <a:rPr lang="en-US" altLang="en-US" sz="2400" b="1" dirty="0">
                <a:solidFill>
                  <a:schemeClr val="tx1"/>
                </a:solidFill>
                <a:cs typeface="Arial" charset="0"/>
              </a:rPr>
              <a:t>Figure 4.</a:t>
            </a:r>
            <a:r>
              <a:rPr lang="en-US" altLang="en-US" sz="2400" dirty="0">
                <a:solidFill>
                  <a:schemeClr val="tx1"/>
                </a:solidFill>
                <a:cs typeface="Arial" charset="0"/>
              </a:rPr>
              <a:t>  Figures (a-b) show the </a:t>
            </a:r>
            <a:r>
              <a:rPr lang="en-US" altLang="en-US" sz="2400" dirty="0" smtClean="0">
                <a:solidFill>
                  <a:schemeClr val="tx1"/>
                </a:solidFill>
                <a:cs typeface="Arial" charset="0"/>
              </a:rPr>
              <a:t>Endoluminal Viewer tool </a:t>
            </a:r>
            <a:r>
              <a:rPr lang="en-US" altLang="en-US" sz="2400">
                <a:solidFill>
                  <a:schemeClr val="tx1"/>
                </a:solidFill>
                <a:cs typeface="Arial" charset="0"/>
              </a:rPr>
              <a:t>at </a:t>
            </a:r>
            <a:r>
              <a:rPr lang="en-US" altLang="en-US" sz="2400" smtClean="0">
                <a:solidFill>
                  <a:schemeClr val="tx1"/>
                </a:solidFill>
                <a:cs typeface="Arial" charset="0"/>
              </a:rPr>
              <a:t>the final </a:t>
            </a:r>
            <a:r>
              <a:rPr lang="en-US" altLang="en-US" sz="2400" dirty="0">
                <a:solidFill>
                  <a:schemeClr val="tx1"/>
                </a:solidFill>
                <a:cs typeface="Arial" charset="0"/>
              </a:rPr>
              <a:t>sampling site for lesions </a:t>
            </a:r>
            <a:r>
              <a:rPr lang="en-US" altLang="en-US" sz="2400" dirty="0" smtClean="0">
                <a:solidFill>
                  <a:schemeClr val="tx1"/>
                </a:solidFill>
                <a:cs typeface="Arial" charset="0"/>
              </a:rPr>
              <a:t>in two of the cases. (a) </a:t>
            </a:r>
            <a:r>
              <a:rPr lang="en-US" altLang="en-US" sz="2400" dirty="0">
                <a:solidFill>
                  <a:schemeClr val="tx1"/>
                </a:solidFill>
                <a:cs typeface="Arial" charset="0"/>
              </a:rPr>
              <a:t>lesion in </a:t>
            </a:r>
            <a:r>
              <a:rPr lang="en-US" altLang="en-US" sz="2400" dirty="0" smtClean="0">
                <a:solidFill>
                  <a:schemeClr val="tx1"/>
                </a:solidFill>
                <a:cs typeface="Arial" charset="0"/>
              </a:rPr>
              <a:t>case 20349.3.65 (ROI 2). (b) lesion in case 20349.3.68 (ROI 2). </a:t>
            </a:r>
            <a:endParaRPr lang="en-US" altLang="en-US" sz="2400" dirty="0">
              <a:solidFill>
                <a:schemeClr val="tx1"/>
              </a:solidFill>
              <a:cs typeface="Arial" charset="0"/>
            </a:endParaRPr>
          </a:p>
        </p:txBody>
      </p:sp>
      <p:pic>
        <p:nvPicPr>
          <p:cNvPr id="2129" name="Picture 10" descr="C:\Users\rkhare.3DIMAGE-S\Desktop\CUDA\SNAG-0085.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285" b="46369"/>
          <a:stretch/>
        </p:blipFill>
        <p:spPr bwMode="auto">
          <a:xfrm>
            <a:off x="34226500" y="11201400"/>
            <a:ext cx="7302500" cy="409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31" name="Group 1850"/>
          <p:cNvGrpSpPr>
            <a:grpSpLocks/>
          </p:cNvGrpSpPr>
          <p:nvPr/>
        </p:nvGrpSpPr>
        <p:grpSpPr bwMode="auto">
          <a:xfrm>
            <a:off x="201613" y="10439400"/>
            <a:ext cx="16324262" cy="1371600"/>
            <a:chOff x="0" y="6626"/>
            <a:chExt cx="10283" cy="864"/>
          </a:xfrm>
        </p:grpSpPr>
        <p:sp>
          <p:nvSpPr>
            <p:cNvPr id="2138" name="AutoShape 346"/>
            <p:cNvSpPr>
              <a:spLocks noChangeArrowheads="1"/>
            </p:cNvSpPr>
            <p:nvPr/>
          </p:nvSpPr>
          <p:spPr bwMode="auto">
            <a:xfrm>
              <a:off x="0" y="6626"/>
              <a:ext cx="10283" cy="864"/>
            </a:xfrm>
            <a:prstGeom prst="roundRect">
              <a:avLst>
                <a:gd name="adj" fmla="val 50000"/>
              </a:avLst>
            </a:prstGeom>
            <a:gradFill rotWithShape="1">
              <a:gsLst>
                <a:gs pos="0">
                  <a:srgbClr val="C8DDF0"/>
                </a:gs>
                <a:gs pos="100000">
                  <a:srgbClr val="1A57D0"/>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buClr>
                  <a:srgbClr val="000000"/>
                </a:buClr>
                <a:buSzPct val="100000"/>
                <a:buFont typeface="Times New Roman" pitchFamily="18" charset="0"/>
                <a:buNone/>
              </a:pPr>
              <a:endParaRPr lang="en-US" altLang="en-US"/>
            </a:p>
          </p:txBody>
        </p:sp>
        <p:sp>
          <p:nvSpPr>
            <p:cNvPr id="2139" name="Text Box 38"/>
            <p:cNvSpPr txBox="1">
              <a:spLocks noChangeArrowheads="1"/>
            </p:cNvSpPr>
            <p:nvPr/>
          </p:nvSpPr>
          <p:spPr bwMode="auto">
            <a:xfrm>
              <a:off x="2085" y="6762"/>
              <a:ext cx="5856"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21275">
                <a:defRPr sz="17900">
                  <a:solidFill>
                    <a:srgbClr val="000000"/>
                  </a:solidFill>
                  <a:latin typeface="Arial" charset="0"/>
                  <a:ea typeface="MS Gothic" pitchFamily="49" charset="-128"/>
                </a:defRPr>
              </a:lvl1pPr>
              <a:lvl2pPr defTabSz="5121275">
                <a:defRPr sz="15700">
                  <a:solidFill>
                    <a:srgbClr val="000000"/>
                  </a:solidFill>
                  <a:latin typeface="Arial" charset="0"/>
                  <a:ea typeface="MS Gothic" pitchFamily="49" charset="-128"/>
                </a:defRPr>
              </a:lvl2pPr>
              <a:lvl3pPr defTabSz="5121275">
                <a:defRPr sz="13400">
                  <a:solidFill>
                    <a:srgbClr val="000000"/>
                  </a:solidFill>
                  <a:latin typeface="Arial" charset="0"/>
                  <a:ea typeface="MS Gothic" pitchFamily="49" charset="-128"/>
                </a:defRPr>
              </a:lvl3pPr>
              <a:lvl4pPr defTabSz="5121275">
                <a:defRPr sz="11200">
                  <a:solidFill>
                    <a:srgbClr val="000000"/>
                  </a:solidFill>
                  <a:latin typeface="Arial" charset="0"/>
                  <a:ea typeface="MS Gothic" pitchFamily="49" charset="-128"/>
                </a:defRPr>
              </a:lvl4pPr>
              <a:lvl5pPr defTabSz="5121275">
                <a:defRPr sz="11200">
                  <a:solidFill>
                    <a:srgbClr val="000000"/>
                  </a:solidFill>
                  <a:latin typeface="Arial" charset="0"/>
                  <a:ea typeface="MS Gothic" pitchFamily="49" charset="-128"/>
                </a:defRPr>
              </a:lvl5pPr>
              <a:lvl6pPr defTabSz="5121275">
                <a:defRPr sz="11200">
                  <a:solidFill>
                    <a:srgbClr val="000000"/>
                  </a:solidFill>
                  <a:latin typeface="Arial" charset="0"/>
                  <a:ea typeface="MS Gothic" pitchFamily="49" charset="-128"/>
                </a:defRPr>
              </a:lvl6pPr>
              <a:lvl7pPr defTabSz="5121275">
                <a:defRPr sz="11200">
                  <a:solidFill>
                    <a:srgbClr val="000000"/>
                  </a:solidFill>
                  <a:latin typeface="Arial" charset="0"/>
                  <a:ea typeface="MS Gothic" pitchFamily="49" charset="-128"/>
                </a:defRPr>
              </a:lvl7pPr>
              <a:lvl8pPr defTabSz="5121275">
                <a:defRPr sz="11200">
                  <a:solidFill>
                    <a:srgbClr val="000000"/>
                  </a:solidFill>
                  <a:latin typeface="Arial" charset="0"/>
                  <a:ea typeface="MS Gothic" pitchFamily="49" charset="-128"/>
                </a:defRPr>
              </a:lvl8pPr>
              <a:lvl9pPr defTabSz="5121275">
                <a:defRPr sz="11200">
                  <a:solidFill>
                    <a:srgbClr val="000000"/>
                  </a:solidFill>
                  <a:latin typeface="Arial" charset="0"/>
                  <a:ea typeface="MS Gothic" pitchFamily="49" charset="-128"/>
                </a:defRPr>
              </a:lvl9pPr>
            </a:lstStyle>
            <a:p>
              <a:pPr algn="ctr">
                <a:spcBef>
                  <a:spcPct val="50000"/>
                </a:spcBef>
                <a:buClr>
                  <a:srgbClr val="000000"/>
                </a:buClr>
                <a:buSzPct val="100000"/>
                <a:buFont typeface="Times New Roman" pitchFamily="18" charset="0"/>
                <a:buNone/>
              </a:pPr>
              <a:r>
                <a:rPr lang="en-US" altLang="en-US" sz="4800" b="1">
                  <a:solidFill>
                    <a:schemeClr val="tx1"/>
                  </a:solidFill>
                  <a:cs typeface="Arial" charset="0"/>
                </a:rPr>
                <a:t>2. Materials and Methods</a:t>
              </a:r>
            </a:p>
          </p:txBody>
        </p:sp>
      </p:grpSp>
      <p:sp>
        <p:nvSpPr>
          <p:cNvPr id="2132" name="Rectangle 1"/>
          <p:cNvSpPr>
            <a:spLocks noChangeArrowheads="1"/>
          </p:cNvSpPr>
          <p:nvPr/>
        </p:nvSpPr>
        <p:spPr bwMode="auto">
          <a:xfrm>
            <a:off x="211138" y="29704633"/>
            <a:ext cx="1646120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5121275"/>
            <a:r>
              <a:rPr lang="en-US" altLang="en-US" b="1" dirty="0">
                <a:cs typeface="Arial" charset="0"/>
              </a:rPr>
              <a:t>Stage 2: Image-guided bronchoscopy</a:t>
            </a:r>
          </a:p>
          <a:p>
            <a:pPr algn="just" defTabSz="5121275"/>
            <a:r>
              <a:rPr lang="en-US" dirty="0"/>
              <a:t>During bronchoscopy for each route, our guidance system displays the following: (1) a </a:t>
            </a:r>
            <a:r>
              <a:rPr lang="en-US" dirty="0" smtClean="0"/>
              <a:t>summary </a:t>
            </a:r>
            <a:r>
              <a:rPr lang="en-US" dirty="0"/>
              <a:t>view of the CT-based route plan, including suggested bronchoscope maneuvers; (2) the live bronchoscope video source and current route location depicted as a CT-derived virtual bronchoscopy (VB) </a:t>
            </a:r>
            <a:r>
              <a:rPr lang="en-US" dirty="0" smtClean="0"/>
              <a:t>view, plus a</a:t>
            </a:r>
            <a:endParaRPr lang="en-US" altLang="en-US" dirty="0">
              <a:cs typeface="Arial" charset="0"/>
            </a:endParaRPr>
          </a:p>
        </p:txBody>
      </p:sp>
      <p:sp>
        <p:nvSpPr>
          <p:cNvPr id="2136" name="Text Box 42"/>
          <p:cNvSpPr txBox="1">
            <a:spLocks noChangeArrowheads="1"/>
          </p:cNvSpPr>
          <p:nvPr/>
        </p:nvSpPr>
        <p:spPr bwMode="auto">
          <a:xfrm>
            <a:off x="34013775" y="15367000"/>
            <a:ext cx="6969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7900">
                <a:solidFill>
                  <a:srgbClr val="000000"/>
                </a:solidFill>
                <a:latin typeface="Arial" charset="0"/>
                <a:ea typeface="MS Gothic"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5700">
                <a:solidFill>
                  <a:srgbClr val="000000"/>
                </a:solidFill>
                <a:latin typeface="Arial" charset="0"/>
                <a:ea typeface="MS Gothic"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3400">
                <a:solidFill>
                  <a:srgbClr val="000000"/>
                </a:solidFill>
                <a:latin typeface="Arial" charset="0"/>
                <a:ea typeface="MS Gothic"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5pPr>
            <a:lvl6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6pPr>
            <a:lvl7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7pPr>
            <a:lvl8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8pPr>
            <a:lvl9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9pPr>
          </a:lstStyle>
          <a:p>
            <a:pPr algn="ctr">
              <a:buClr>
                <a:srgbClr val="000000"/>
              </a:buClr>
              <a:buSzPct val="100000"/>
              <a:buFont typeface="Times New Roman" pitchFamily="18" charset="0"/>
              <a:buNone/>
            </a:pPr>
            <a:r>
              <a:rPr lang="en-US" altLang="en-US" sz="2400" dirty="0">
                <a:solidFill>
                  <a:schemeClr val="tx1"/>
                </a:solidFill>
                <a:cs typeface="Arial" charset="0"/>
              </a:rPr>
              <a:t>(a) Lesion at </a:t>
            </a:r>
            <a:r>
              <a:rPr lang="en-US" altLang="en-US" sz="2400" dirty="0" smtClean="0">
                <a:solidFill>
                  <a:schemeClr val="tx1"/>
                </a:solidFill>
                <a:cs typeface="Arial" charset="0"/>
              </a:rPr>
              <a:t>right </a:t>
            </a:r>
            <a:r>
              <a:rPr lang="en-US" altLang="en-US" sz="2400" dirty="0">
                <a:solidFill>
                  <a:schemeClr val="tx1"/>
                </a:solidFill>
                <a:cs typeface="Arial" charset="0"/>
              </a:rPr>
              <a:t>intermediate bronchus</a:t>
            </a:r>
          </a:p>
        </p:txBody>
      </p:sp>
      <p:sp>
        <p:nvSpPr>
          <p:cNvPr id="2137" name="Text Box 42"/>
          <p:cNvSpPr txBox="1">
            <a:spLocks noChangeArrowheads="1"/>
          </p:cNvSpPr>
          <p:nvPr/>
        </p:nvSpPr>
        <p:spPr bwMode="auto">
          <a:xfrm>
            <a:off x="42802175" y="15316200"/>
            <a:ext cx="71262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7900">
                <a:solidFill>
                  <a:srgbClr val="000000"/>
                </a:solidFill>
                <a:latin typeface="Arial" charset="0"/>
                <a:ea typeface="MS Gothic"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5700">
                <a:solidFill>
                  <a:srgbClr val="000000"/>
                </a:solidFill>
                <a:latin typeface="Arial" charset="0"/>
                <a:ea typeface="MS Gothic"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3400">
                <a:solidFill>
                  <a:srgbClr val="000000"/>
                </a:solidFill>
                <a:latin typeface="Arial" charset="0"/>
                <a:ea typeface="MS Gothic"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5pPr>
            <a:lvl6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6pPr>
            <a:lvl7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7pPr>
            <a:lvl8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8pPr>
            <a:lvl9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9pPr>
          </a:lstStyle>
          <a:p>
            <a:pPr algn="ctr">
              <a:buClr>
                <a:srgbClr val="000000"/>
              </a:buClr>
              <a:buSzPct val="100000"/>
              <a:buFont typeface="Times New Roman" pitchFamily="18" charset="0"/>
              <a:buNone/>
            </a:pPr>
            <a:r>
              <a:rPr lang="en-US" altLang="en-US" sz="2400" dirty="0">
                <a:solidFill>
                  <a:schemeClr val="tx1"/>
                </a:solidFill>
                <a:cs typeface="Arial" charset="0"/>
              </a:rPr>
              <a:t>(b) Lesion at  left lower lobe bronchus</a:t>
            </a: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43400" y="11201400"/>
            <a:ext cx="6934200" cy="4100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680400" y="16644878"/>
            <a:ext cx="17297400" cy="1200329"/>
          </a:xfrm>
          <a:prstGeom prst="rect">
            <a:avLst/>
          </a:prstGeom>
        </p:spPr>
        <p:txBody>
          <a:bodyPr wrap="square">
            <a:spAutoFit/>
          </a:bodyPr>
          <a:lstStyle/>
          <a:p>
            <a:pPr algn="just">
              <a:buClr>
                <a:srgbClr val="000000"/>
              </a:buClr>
              <a:buSzPct val="100000"/>
              <a:buFont typeface="Times New Roman" pitchFamily="18" charset="0"/>
              <a:buNone/>
            </a:pPr>
            <a:r>
              <a:rPr lang="en-US" dirty="0"/>
              <a:t>The mean navigation time </a:t>
            </a:r>
            <a:r>
              <a:rPr lang="en-US" dirty="0" smtClean="0"/>
              <a:t>of our system compares extremely favorably to previous technician-assisted systems, as </a:t>
            </a:r>
            <a:r>
              <a:rPr lang="en-US" smtClean="0"/>
              <a:t>tabulated below (mean ± SD). </a:t>
            </a:r>
            <a:endParaRPr lang="en-US" altLang="en-US" dirty="0"/>
          </a:p>
        </p:txBody>
      </p:sp>
      <p:pic>
        <p:nvPicPr>
          <p:cNvPr id="1028" name="Picture 4" descr="C:\rkhare\papers\ATS\ats2014posterdraft\Fig4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363" y="17277604"/>
            <a:ext cx="15697200" cy="927427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rkhare\papers\ATS\ats2014posterdraft\Fig4b.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0927"/>
          <a:stretch/>
        </p:blipFill>
        <p:spPr bwMode="auto">
          <a:xfrm>
            <a:off x="16744952" y="8388349"/>
            <a:ext cx="3295648" cy="64847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khare\papers\ATS\ats2014posterdraft\Fig4c.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70869"/>
          <a:stretch/>
        </p:blipFill>
        <p:spPr bwMode="auto">
          <a:xfrm>
            <a:off x="16744951" y="15496895"/>
            <a:ext cx="3276710" cy="6477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rkhare\papers\ATS\ats2014posterdraft\Fig5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897517" y="25831800"/>
            <a:ext cx="5124450" cy="57340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rkhare\papers\ATS\ats2014posterdraft\Fig5b.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479000" y="25822275"/>
            <a:ext cx="5124450" cy="5724525"/>
          </a:xfrm>
          <a:prstGeom prst="rect">
            <a:avLst/>
          </a:prstGeom>
          <a:noFill/>
          <a:extLst>
            <a:ext uri="{909E8E84-426E-40DD-AFC4-6F175D3DCCD1}">
              <a14:hiddenFill xmlns:a14="http://schemas.microsoft.com/office/drawing/2010/main">
                <a:solidFill>
                  <a:srgbClr val="FFFFFF"/>
                </a:solidFill>
              </a14:hiddenFill>
            </a:ext>
          </a:extLst>
        </p:spPr>
      </p:pic>
      <p:sp>
        <p:nvSpPr>
          <p:cNvPr id="68" name="Text Box 42"/>
          <p:cNvSpPr txBox="1">
            <a:spLocks noChangeArrowheads="1"/>
          </p:cNvSpPr>
          <p:nvPr/>
        </p:nvSpPr>
        <p:spPr bwMode="auto">
          <a:xfrm>
            <a:off x="420270" y="26615232"/>
            <a:ext cx="16252073" cy="304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7900">
                <a:solidFill>
                  <a:srgbClr val="000000"/>
                </a:solidFill>
                <a:latin typeface="Arial" charset="0"/>
                <a:ea typeface="MS Gothic"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5700">
                <a:solidFill>
                  <a:srgbClr val="000000"/>
                </a:solidFill>
                <a:latin typeface="Arial" charset="0"/>
                <a:ea typeface="MS Gothic"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3400">
                <a:solidFill>
                  <a:srgbClr val="000000"/>
                </a:solidFill>
                <a:latin typeface="Arial" charset="0"/>
                <a:ea typeface="MS Gothic"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5pPr>
            <a:lvl6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6pPr>
            <a:lvl7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7pPr>
            <a:lvl8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8pPr>
            <a:lvl9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9pPr>
          </a:lstStyle>
          <a:p>
            <a:pPr algn="just">
              <a:buClr>
                <a:srgbClr val="000000"/>
              </a:buClr>
              <a:buSzPct val="100000"/>
              <a:buFont typeface="Times New Roman" pitchFamily="18" charset="0"/>
              <a:buNone/>
            </a:pPr>
            <a:r>
              <a:rPr lang="en-US" altLang="en-US" sz="2400" b="1" dirty="0">
                <a:solidFill>
                  <a:schemeClr val="tx1"/>
                </a:solidFill>
                <a:cs typeface="Arial" charset="0"/>
              </a:rPr>
              <a:t>Figure </a:t>
            </a:r>
            <a:r>
              <a:rPr lang="en-US" altLang="en-US" sz="2400" b="1" dirty="0" smtClean="0">
                <a:solidFill>
                  <a:schemeClr val="tx1"/>
                </a:solidFill>
                <a:cs typeface="Arial" charset="0"/>
              </a:rPr>
              <a:t>1. </a:t>
            </a:r>
            <a:r>
              <a:rPr lang="en-US" altLang="en-US" sz="2400" dirty="0" smtClean="0">
                <a:solidFill>
                  <a:schemeClr val="tx1"/>
                </a:solidFill>
                <a:cs typeface="Arial" charset="0"/>
              </a:rPr>
              <a:t> </a:t>
            </a:r>
            <a:r>
              <a:rPr lang="en-US" altLang="en-US" sz="2400" dirty="0">
                <a:solidFill>
                  <a:schemeClr val="tx1"/>
                </a:solidFill>
                <a:cs typeface="Arial" charset="0"/>
              </a:rPr>
              <a:t>IGI system views </a:t>
            </a:r>
            <a:r>
              <a:rPr lang="en-US" altLang="en-US" sz="2400" dirty="0" smtClean="0">
                <a:solidFill>
                  <a:schemeClr val="tx1"/>
                </a:solidFill>
                <a:cs typeface="Arial" charset="0"/>
              </a:rPr>
              <a:t>during </a:t>
            </a:r>
            <a:r>
              <a:rPr lang="en-US" altLang="en-US" sz="2400" dirty="0">
                <a:solidFill>
                  <a:schemeClr val="tx1"/>
                </a:solidFill>
                <a:cs typeface="Arial" charset="0"/>
              </a:rPr>
              <a:t>live bronchoscopy (</a:t>
            </a:r>
            <a:r>
              <a:rPr lang="en-US" altLang="en-US" sz="2400" dirty="0" smtClean="0">
                <a:solidFill>
                  <a:schemeClr val="tx1"/>
                </a:solidFill>
                <a:cs typeface="Arial" charset="0"/>
              </a:rPr>
              <a:t>20349.3.48). As labeled above, three </a:t>
            </a:r>
            <a:r>
              <a:rPr lang="en-US" altLang="en-US" sz="2400" dirty="0">
                <a:solidFill>
                  <a:schemeClr val="tx1"/>
                </a:solidFill>
                <a:cs typeface="Arial" charset="0"/>
              </a:rPr>
              <a:t>visualization </a:t>
            </a:r>
            <a:r>
              <a:rPr lang="en-US" altLang="en-US" sz="2400" dirty="0" smtClean="0">
                <a:solidFill>
                  <a:schemeClr val="tx1"/>
                </a:solidFill>
                <a:cs typeface="Arial" charset="0"/>
              </a:rPr>
              <a:t>tools guide </a:t>
            </a:r>
            <a:r>
              <a:rPr lang="en-US" altLang="en-US" sz="2400" dirty="0">
                <a:solidFill>
                  <a:schemeClr val="tx1"/>
                </a:solidFill>
                <a:cs typeface="Arial" charset="0"/>
              </a:rPr>
              <a:t>the </a:t>
            </a:r>
            <a:r>
              <a:rPr lang="en-US" altLang="en-US" sz="2400" dirty="0" smtClean="0">
                <a:solidFill>
                  <a:schemeClr val="tx1"/>
                </a:solidFill>
                <a:cs typeface="Arial" charset="0"/>
              </a:rPr>
              <a:t>bronchoscopist during the procedure. </a:t>
            </a:r>
            <a:r>
              <a:rPr lang="en-US" altLang="en-US" sz="2400" dirty="0">
                <a:solidFill>
                  <a:schemeClr val="tx1"/>
                </a:solidFill>
                <a:cs typeface="Arial" charset="0"/>
              </a:rPr>
              <a:t>The </a:t>
            </a:r>
            <a:r>
              <a:rPr lang="en-US" altLang="en-US" sz="2400" dirty="0" smtClean="0">
                <a:solidFill>
                  <a:schemeClr val="tx1"/>
                </a:solidFill>
                <a:cs typeface="Arial" charset="0"/>
              </a:rPr>
              <a:t>Navigation Plan </a:t>
            </a:r>
            <a:r>
              <a:rPr lang="en-US" altLang="en-US" sz="2400" dirty="0">
                <a:solidFill>
                  <a:schemeClr val="tx1"/>
                </a:solidFill>
                <a:cs typeface="Arial" charset="0"/>
              </a:rPr>
              <a:t>tool </a:t>
            </a:r>
            <a:r>
              <a:rPr lang="en-US" altLang="en-US" sz="2400" dirty="0" smtClean="0">
                <a:solidFill>
                  <a:schemeClr val="tx1"/>
                </a:solidFill>
                <a:cs typeface="Arial" charset="0"/>
              </a:rPr>
              <a:t>shows pairs of </a:t>
            </a:r>
            <a:r>
              <a:rPr lang="en-US" sz="2400" dirty="0" smtClean="0"/>
              <a:t>CT-derived virtual bronchoscopy (VB) </a:t>
            </a:r>
            <a:r>
              <a:rPr lang="en-US" altLang="en-US" sz="2400" dirty="0" smtClean="0">
                <a:solidFill>
                  <a:schemeClr val="tx1"/>
                </a:solidFill>
                <a:cs typeface="Arial" charset="0"/>
              </a:rPr>
              <a:t>views at each “viable” bifurcation along the CT-based route plan. The images in the left column depict VB views while approaching the bifurcation (“Arrive”); the VB views on the right present bifurcation views after the bronchoscope is rotated through the suggested rotation maneuver and ready to be advanced (“Advance”). The Endoluminal Viewer tool presents the </a:t>
            </a:r>
            <a:r>
              <a:rPr lang="en-US" sz="2400" dirty="0"/>
              <a:t>live bronchoscope video source and current </a:t>
            </a:r>
            <a:r>
              <a:rPr lang="en-US" sz="2400" dirty="0" smtClean="0"/>
              <a:t>VB view</a:t>
            </a:r>
            <a:r>
              <a:rPr lang="en-US" altLang="en-US" sz="2400" dirty="0" smtClean="0">
                <a:solidFill>
                  <a:schemeClr val="tx1"/>
                </a:solidFill>
                <a:cs typeface="Arial" charset="0"/>
              </a:rPr>
              <a:t>. This tool also </a:t>
            </a:r>
            <a:r>
              <a:rPr lang="en-US" sz="2400" dirty="0" smtClean="0"/>
              <a:t>saves </a:t>
            </a:r>
            <a:r>
              <a:rPr lang="en-US" sz="2400" dirty="0"/>
              <a:t>the previously registered video-VB view </a:t>
            </a:r>
            <a:r>
              <a:rPr lang="en-US" sz="2400" dirty="0" smtClean="0"/>
              <a:t>pair</a:t>
            </a:r>
            <a:r>
              <a:rPr lang="en-US" altLang="en-US" sz="2400" dirty="0" smtClean="0">
                <a:solidFill>
                  <a:schemeClr val="tx1"/>
                </a:solidFill>
                <a:cs typeface="Arial" charset="0"/>
              </a:rPr>
              <a:t> </a:t>
            </a:r>
            <a:r>
              <a:rPr lang="en-US" altLang="en-US" sz="2400" dirty="0">
                <a:solidFill>
                  <a:schemeClr val="tx1"/>
                </a:solidFill>
                <a:cs typeface="Arial" charset="0"/>
              </a:rPr>
              <a:t>at the bottom of the tool for the bronchoscopist’s </a:t>
            </a:r>
            <a:r>
              <a:rPr lang="en-US" altLang="en-US" sz="2400" dirty="0" smtClean="0">
                <a:solidFill>
                  <a:schemeClr val="tx1"/>
                </a:solidFill>
                <a:cs typeface="Arial" charset="0"/>
              </a:rPr>
              <a:t>reference (e.g., Figure 2b). </a:t>
            </a:r>
            <a:r>
              <a:rPr lang="en-US" altLang="en-US" sz="2400" dirty="0">
                <a:solidFill>
                  <a:schemeClr val="tx1"/>
                </a:solidFill>
                <a:cs typeface="Arial" charset="0"/>
              </a:rPr>
              <a:t>The 3D </a:t>
            </a:r>
            <a:r>
              <a:rPr lang="en-US" altLang="en-US" sz="2400" dirty="0" smtClean="0">
                <a:solidFill>
                  <a:schemeClr val="tx1"/>
                </a:solidFill>
                <a:cs typeface="Arial" charset="0"/>
              </a:rPr>
              <a:t>Airway-Tree Viewer shows </a:t>
            </a:r>
            <a:r>
              <a:rPr lang="en-US" altLang="en-US" sz="2400" dirty="0">
                <a:solidFill>
                  <a:schemeClr val="tx1"/>
                </a:solidFill>
                <a:cs typeface="Arial" charset="0"/>
              </a:rPr>
              <a:t>the global position of the bronchoscope in the airway </a:t>
            </a:r>
            <a:r>
              <a:rPr lang="en-US" altLang="en-US" sz="2400" dirty="0" smtClean="0">
                <a:solidFill>
                  <a:schemeClr val="tx1"/>
                </a:solidFill>
                <a:cs typeface="Arial" charset="0"/>
              </a:rPr>
              <a:t>tree during the navigation process. </a:t>
            </a:r>
            <a:endParaRPr lang="en-US" altLang="en-US" sz="2400" dirty="0">
              <a:solidFill>
                <a:schemeClr val="tx1"/>
              </a:solidFill>
              <a:cs typeface="Arial" charset="0"/>
            </a:endParaRPr>
          </a:p>
        </p:txBody>
      </p:sp>
      <p:sp>
        <p:nvSpPr>
          <p:cNvPr id="6" name="Rectangle 5"/>
          <p:cNvSpPr/>
          <p:nvPr/>
        </p:nvSpPr>
        <p:spPr>
          <a:xfrm>
            <a:off x="16744950" y="3674239"/>
            <a:ext cx="16870887" cy="4524315"/>
          </a:xfrm>
          <a:prstGeom prst="rect">
            <a:avLst/>
          </a:prstGeom>
        </p:spPr>
        <p:txBody>
          <a:bodyPr wrap="square">
            <a:spAutoFit/>
          </a:bodyPr>
          <a:lstStyle/>
          <a:p>
            <a:r>
              <a:rPr lang="en-US" dirty="0"/>
              <a:t>d</a:t>
            </a:r>
            <a:r>
              <a:rPr lang="en-US" dirty="0" smtClean="0"/>
              <a:t>isplay which </a:t>
            </a:r>
            <a:r>
              <a:rPr lang="en-US" dirty="0"/>
              <a:t>saves the previously registered video-VB view pair; and </a:t>
            </a:r>
            <a:r>
              <a:rPr lang="en-US" dirty="0" smtClean="0"/>
              <a:t>(3) </a:t>
            </a:r>
            <a:r>
              <a:rPr lang="en-US" dirty="0"/>
              <a:t>the 3D airway tree depicting navigation </a:t>
            </a:r>
            <a:r>
              <a:rPr lang="en-US" dirty="0" smtClean="0"/>
              <a:t>progress (Fig. 1).  </a:t>
            </a:r>
            <a:r>
              <a:rPr lang="en-US" dirty="0"/>
              <a:t>During bronchoscope navigation, the bronchoscopist operates a foot-pedal switch to update the display and get new navigation instructions. For each new displayed maneuver, the bronchoscopist moves the bronchoscope to the suggested position; this registers the bronchoscope’s position to the procedure </a:t>
            </a:r>
            <a:r>
              <a:rPr lang="en-US" dirty="0" smtClean="0"/>
              <a:t>plan (Fig. 2).  </a:t>
            </a:r>
            <a:r>
              <a:rPr lang="en-US" dirty="0"/>
              <a:t>During problematic situations (e.g., patient cough), the bronchoscopist can fall back to the previous registered location and resume </a:t>
            </a:r>
            <a:r>
              <a:rPr lang="en-US" dirty="0" smtClean="0"/>
              <a:t>navigation (Fig. 3).</a:t>
            </a:r>
            <a:endParaRPr lang="en-US" dirty="0"/>
          </a:p>
        </p:txBody>
      </p:sp>
      <p:pic>
        <p:nvPicPr>
          <p:cNvPr id="70" name="Picture 5" descr="C:\rkhare\papers\ATS\ats2014posterdraft\Fig4b.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191" r="27849" b="57397"/>
          <a:stretch/>
        </p:blipFill>
        <p:spPr bwMode="auto">
          <a:xfrm>
            <a:off x="20858975" y="8382000"/>
            <a:ext cx="5553849" cy="315072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5" descr="C:\rkhare\papers\ATS\ats2014posterdraft\Fig4b.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2150" t="19411" b="26985"/>
          <a:stretch/>
        </p:blipFill>
        <p:spPr bwMode="auto">
          <a:xfrm>
            <a:off x="27021004" y="8198554"/>
            <a:ext cx="5828411" cy="641742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5" descr="C:\rkhare\papers\ATS\ats2014posterdraft\Fig4b.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191" t="51947" r="27849" b="6124"/>
          <a:stretch/>
        </p:blipFill>
        <p:spPr bwMode="auto">
          <a:xfrm>
            <a:off x="20963752" y="11766923"/>
            <a:ext cx="5401448" cy="301587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C:\rkhare\papers\ATS\ats2014posterdraft\Fig4c.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986" r="27498" b="16726"/>
          <a:stretch/>
        </p:blipFill>
        <p:spPr bwMode="auto">
          <a:xfrm>
            <a:off x="20465442" y="15468600"/>
            <a:ext cx="5947383" cy="655365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C:\rkhare\papers\ATS\ats2014posterdraft\Fig4c.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2502" t="21301" b="28351"/>
          <a:stretch/>
        </p:blipFill>
        <p:spPr bwMode="auto">
          <a:xfrm>
            <a:off x="26593800" y="15496895"/>
            <a:ext cx="6019800" cy="6346873"/>
          </a:xfrm>
          <a:prstGeom prst="rect">
            <a:avLst/>
          </a:prstGeom>
          <a:noFill/>
          <a:extLst>
            <a:ext uri="{909E8E84-426E-40DD-AFC4-6F175D3DCCD1}">
              <a14:hiddenFill xmlns:a14="http://schemas.microsoft.com/office/drawing/2010/main">
                <a:solidFill>
                  <a:srgbClr val="FFFFFF"/>
                </a:solidFill>
              </a14:hiddenFill>
            </a:ext>
          </a:extLst>
        </p:spPr>
      </p:pic>
      <p:sp>
        <p:nvSpPr>
          <p:cNvPr id="52" name="Text Box 42"/>
          <p:cNvSpPr txBox="1">
            <a:spLocks noChangeArrowheads="1"/>
          </p:cNvSpPr>
          <p:nvPr/>
        </p:nvSpPr>
        <p:spPr bwMode="auto">
          <a:xfrm>
            <a:off x="16744952" y="14893519"/>
            <a:ext cx="163591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7900">
                <a:solidFill>
                  <a:srgbClr val="000000"/>
                </a:solidFill>
                <a:latin typeface="Arial" charset="0"/>
                <a:ea typeface="MS Gothic"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5700">
                <a:solidFill>
                  <a:srgbClr val="000000"/>
                </a:solidFill>
                <a:latin typeface="Arial" charset="0"/>
                <a:ea typeface="MS Gothic"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3400">
                <a:solidFill>
                  <a:srgbClr val="000000"/>
                </a:solidFill>
                <a:latin typeface="Arial" charset="0"/>
                <a:ea typeface="MS Gothic"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5pPr>
            <a:lvl6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6pPr>
            <a:lvl7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7pPr>
            <a:lvl8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8pPr>
            <a:lvl9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9pPr>
          </a:lstStyle>
          <a:p>
            <a:pPr algn="ctr">
              <a:buClr>
                <a:srgbClr val="000000"/>
              </a:buClr>
              <a:buSzPct val="100000"/>
              <a:buFont typeface="Times New Roman" pitchFamily="18" charset="0"/>
              <a:buNone/>
            </a:pPr>
            <a:r>
              <a:rPr lang="en-US" altLang="en-US" sz="2400" dirty="0">
                <a:solidFill>
                  <a:schemeClr val="tx1"/>
                </a:solidFill>
                <a:cs typeface="Arial" charset="0"/>
              </a:rPr>
              <a:t>(a) System views </a:t>
            </a:r>
            <a:r>
              <a:rPr lang="en-US" altLang="en-US" sz="2400" dirty="0" smtClean="0">
                <a:solidFill>
                  <a:schemeClr val="tx1"/>
                </a:solidFill>
                <a:cs typeface="Arial" charset="0"/>
              </a:rPr>
              <a:t>before [top] and after  bronchoscope rotation [bottom] at the main </a:t>
            </a:r>
            <a:r>
              <a:rPr lang="en-US" altLang="en-US" sz="2400" dirty="0">
                <a:solidFill>
                  <a:schemeClr val="tx1"/>
                </a:solidFill>
                <a:cs typeface="Arial" charset="0"/>
              </a:rPr>
              <a:t>carina</a:t>
            </a:r>
          </a:p>
        </p:txBody>
      </p:sp>
      <p:sp>
        <p:nvSpPr>
          <p:cNvPr id="53" name="Text Box 42"/>
          <p:cNvSpPr txBox="1">
            <a:spLocks noChangeArrowheads="1"/>
          </p:cNvSpPr>
          <p:nvPr/>
        </p:nvSpPr>
        <p:spPr bwMode="auto">
          <a:xfrm>
            <a:off x="16760992" y="22022251"/>
            <a:ext cx="16359187"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7900">
                <a:solidFill>
                  <a:srgbClr val="000000"/>
                </a:solidFill>
                <a:latin typeface="Arial" charset="0"/>
                <a:ea typeface="MS Gothic"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5700">
                <a:solidFill>
                  <a:srgbClr val="000000"/>
                </a:solidFill>
                <a:latin typeface="Arial" charset="0"/>
                <a:ea typeface="MS Gothic"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3400">
                <a:solidFill>
                  <a:srgbClr val="000000"/>
                </a:solidFill>
                <a:latin typeface="Arial" charset="0"/>
                <a:ea typeface="MS Gothic"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5pPr>
            <a:lvl6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6pPr>
            <a:lvl7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7pPr>
            <a:lvl8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8pPr>
            <a:lvl9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9pPr>
          </a:lstStyle>
          <a:p>
            <a:pPr algn="ctr">
              <a:buClr>
                <a:srgbClr val="000000"/>
              </a:buClr>
              <a:buSzPct val="100000"/>
              <a:buFont typeface="Times New Roman" pitchFamily="18" charset="0"/>
              <a:buNone/>
            </a:pPr>
            <a:r>
              <a:rPr lang="en-US" altLang="en-US" sz="2400" dirty="0" smtClean="0">
                <a:solidFill>
                  <a:schemeClr val="tx1"/>
                </a:solidFill>
                <a:cs typeface="Arial" charset="0"/>
              </a:rPr>
              <a:t>(b) </a:t>
            </a:r>
            <a:r>
              <a:rPr lang="en-US" altLang="en-US" sz="2400" dirty="0">
                <a:solidFill>
                  <a:schemeClr val="tx1"/>
                </a:solidFill>
                <a:cs typeface="Arial" charset="0"/>
              </a:rPr>
              <a:t>System views </a:t>
            </a:r>
            <a:r>
              <a:rPr lang="en-US" altLang="en-US" sz="2400" dirty="0" smtClean="0">
                <a:solidFill>
                  <a:schemeClr val="tx1"/>
                </a:solidFill>
                <a:cs typeface="Arial" charset="0"/>
              </a:rPr>
              <a:t>after advancing guidance view to second branch along currently selected ROI route</a:t>
            </a:r>
            <a:endParaRPr lang="en-US" altLang="en-US" sz="2400" dirty="0">
              <a:solidFill>
                <a:schemeClr val="tx1"/>
              </a:solidFill>
              <a:cs typeface="Arial" charset="0"/>
            </a:endParaRPr>
          </a:p>
        </p:txBody>
      </p:sp>
      <p:sp>
        <p:nvSpPr>
          <p:cNvPr id="54" name="Text Box 42"/>
          <p:cNvSpPr txBox="1">
            <a:spLocks noChangeArrowheads="1"/>
          </p:cNvSpPr>
          <p:nvPr/>
        </p:nvSpPr>
        <p:spPr bwMode="auto">
          <a:xfrm>
            <a:off x="16760992" y="22512082"/>
            <a:ext cx="16554450" cy="304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7900">
                <a:solidFill>
                  <a:srgbClr val="000000"/>
                </a:solidFill>
                <a:latin typeface="Arial" charset="0"/>
                <a:ea typeface="MS Gothic"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5700">
                <a:solidFill>
                  <a:srgbClr val="000000"/>
                </a:solidFill>
                <a:latin typeface="Arial" charset="0"/>
                <a:ea typeface="MS Gothic"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3400">
                <a:solidFill>
                  <a:srgbClr val="000000"/>
                </a:solidFill>
                <a:latin typeface="Arial" charset="0"/>
                <a:ea typeface="MS Gothic"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5pPr>
            <a:lvl6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6pPr>
            <a:lvl7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7pPr>
            <a:lvl8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8pPr>
            <a:lvl9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9pPr>
          </a:lstStyle>
          <a:p>
            <a:pPr algn="just">
              <a:buClr>
                <a:srgbClr val="000000"/>
              </a:buClr>
              <a:buSzPct val="100000"/>
              <a:buFont typeface="Times New Roman" pitchFamily="18" charset="0"/>
              <a:buNone/>
            </a:pPr>
            <a:r>
              <a:rPr lang="en-US" altLang="en-US" sz="2400" b="1" dirty="0">
                <a:solidFill>
                  <a:schemeClr val="tx1"/>
                </a:solidFill>
                <a:cs typeface="Arial" charset="0"/>
              </a:rPr>
              <a:t>Figure </a:t>
            </a:r>
            <a:r>
              <a:rPr lang="en-US" altLang="en-US" sz="2400" b="1" dirty="0" smtClean="0">
                <a:solidFill>
                  <a:schemeClr val="tx1"/>
                </a:solidFill>
                <a:cs typeface="Arial" charset="0"/>
              </a:rPr>
              <a:t>2. </a:t>
            </a:r>
            <a:r>
              <a:rPr lang="en-US" altLang="en-US" sz="2400" dirty="0" smtClean="0">
                <a:solidFill>
                  <a:schemeClr val="tx1"/>
                </a:solidFill>
                <a:cs typeface="Arial" charset="0"/>
              </a:rPr>
              <a:t> </a:t>
            </a:r>
            <a:r>
              <a:rPr lang="en-US" altLang="en-US" sz="2400" dirty="0">
                <a:solidFill>
                  <a:schemeClr val="tx1"/>
                </a:solidFill>
                <a:cs typeface="Arial" charset="0"/>
              </a:rPr>
              <a:t>IGI system </a:t>
            </a:r>
            <a:r>
              <a:rPr lang="en-US" altLang="en-US" sz="2400" dirty="0" smtClean="0">
                <a:solidFill>
                  <a:schemeClr val="tx1"/>
                </a:solidFill>
                <a:cs typeface="Arial" charset="0"/>
              </a:rPr>
              <a:t>views demonstrating the standard rotate-flex-advance maneuver from the main carina to the second branch along </a:t>
            </a:r>
            <a:r>
              <a:rPr lang="en-US" altLang="en-US" sz="2400" dirty="0">
                <a:solidFill>
                  <a:schemeClr val="tx1"/>
                </a:solidFill>
                <a:cs typeface="Arial" charset="0"/>
              </a:rPr>
              <a:t>the lesion route during live bronchoscopy (</a:t>
            </a:r>
            <a:r>
              <a:rPr lang="en-US" altLang="en-US" sz="2400" dirty="0" smtClean="0">
                <a:solidFill>
                  <a:schemeClr val="tx1"/>
                </a:solidFill>
                <a:cs typeface="Arial" charset="0"/>
              </a:rPr>
              <a:t>20349.3.48). (</a:t>
            </a:r>
            <a:r>
              <a:rPr lang="en-US" altLang="en-US" sz="2400" b="1" dirty="0" smtClean="0">
                <a:solidFill>
                  <a:schemeClr val="tx1"/>
                </a:solidFill>
                <a:cs typeface="Arial" charset="0"/>
              </a:rPr>
              <a:t>Figure 1</a:t>
            </a:r>
            <a:r>
              <a:rPr lang="en-US" altLang="en-US" sz="2400" dirty="0" smtClean="0">
                <a:solidFill>
                  <a:schemeClr val="tx1"/>
                </a:solidFill>
                <a:cs typeface="Arial" charset="0"/>
              </a:rPr>
              <a:t> shows the system setup in preparation for the maneuver.) In (a), the top Endoluminal Viewer tool shows the rotation suggested by the system and the bottom Endoluminal Viewer tool depicts the live bronchoscope view and the virtual view after the bronchoscopist follows the suggested rotation. In (b), the Endoluminal Viewer tool shows the virtual bronchoscope’s view advanced to the next bifurcation along the lesion route. The synchronized virtual and real bronchoscope views from (a) are frozen at the bottom of the tool for the bronchoscopist’s reference. A green rectangle in the Navigation Plan tool and the virtual camera (brown cylinder) in the 3D-Airway </a:t>
            </a:r>
            <a:r>
              <a:rPr lang="en-US" altLang="en-US" sz="2400" dirty="0">
                <a:solidFill>
                  <a:schemeClr val="tx1"/>
                </a:solidFill>
                <a:cs typeface="Arial" charset="0"/>
              </a:rPr>
              <a:t>T</a:t>
            </a:r>
            <a:r>
              <a:rPr lang="en-US" altLang="en-US" sz="2400" dirty="0" smtClean="0">
                <a:solidFill>
                  <a:schemeClr val="tx1"/>
                </a:solidFill>
                <a:cs typeface="Arial" charset="0"/>
              </a:rPr>
              <a:t>ree viewer present the updated virtual bronchoscope’s position. </a:t>
            </a:r>
            <a:endParaRPr lang="en-US" altLang="en-US" sz="2400" dirty="0">
              <a:solidFill>
                <a:schemeClr val="tx1"/>
              </a:solidFill>
              <a:cs typeface="Arial" charset="0"/>
            </a:endParaRPr>
          </a:p>
        </p:txBody>
      </p:sp>
      <p:sp>
        <p:nvSpPr>
          <p:cNvPr id="5" name="TextBox 4"/>
          <p:cNvSpPr txBox="1"/>
          <p:nvPr/>
        </p:nvSpPr>
        <p:spPr>
          <a:xfrm>
            <a:off x="6096000" y="23393400"/>
            <a:ext cx="3429000" cy="1015663"/>
          </a:xfrm>
          <a:prstGeom prst="rect">
            <a:avLst/>
          </a:prstGeom>
          <a:solidFill>
            <a:schemeClr val="bg1"/>
          </a:solidFill>
        </p:spPr>
        <p:txBody>
          <a:bodyPr wrap="square" rtlCol="0">
            <a:spAutoFit/>
          </a:bodyPr>
          <a:lstStyle/>
          <a:p>
            <a:pPr algn="ctr"/>
            <a:r>
              <a:rPr lang="en-US" sz="2000" dirty="0" smtClean="0"/>
              <a:t>Virtual bronchoscopy views</a:t>
            </a:r>
          </a:p>
          <a:p>
            <a:pPr algn="ctr"/>
            <a:endParaRPr lang="en-US" sz="2000" dirty="0"/>
          </a:p>
          <a:p>
            <a:pPr algn="ctr"/>
            <a:endParaRPr lang="en-US" sz="2000" dirty="0"/>
          </a:p>
        </p:txBody>
      </p:sp>
      <p:sp>
        <p:nvSpPr>
          <p:cNvPr id="56" name="Text Box 42"/>
          <p:cNvSpPr txBox="1">
            <a:spLocks noChangeArrowheads="1"/>
          </p:cNvSpPr>
          <p:nvPr/>
        </p:nvSpPr>
        <p:spPr bwMode="auto">
          <a:xfrm>
            <a:off x="16897517" y="31854479"/>
            <a:ext cx="512445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7900">
                <a:solidFill>
                  <a:srgbClr val="000000"/>
                </a:solidFill>
                <a:latin typeface="Arial" charset="0"/>
                <a:ea typeface="MS Gothic"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5700">
                <a:solidFill>
                  <a:srgbClr val="000000"/>
                </a:solidFill>
                <a:latin typeface="Arial" charset="0"/>
                <a:ea typeface="MS Gothic"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3400">
                <a:solidFill>
                  <a:srgbClr val="000000"/>
                </a:solidFill>
                <a:latin typeface="Arial" charset="0"/>
                <a:ea typeface="MS Gothic"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5pPr>
            <a:lvl6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6pPr>
            <a:lvl7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7pPr>
            <a:lvl8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8pPr>
            <a:lvl9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9pPr>
          </a:lstStyle>
          <a:p>
            <a:pPr algn="ctr">
              <a:buClr>
                <a:srgbClr val="000000"/>
              </a:buClr>
              <a:buSzPct val="100000"/>
              <a:buFont typeface="Times New Roman" pitchFamily="18" charset="0"/>
              <a:buNone/>
            </a:pPr>
            <a:r>
              <a:rPr lang="en-US" altLang="en-US" sz="2400" dirty="0" smtClean="0">
                <a:solidFill>
                  <a:schemeClr val="tx1"/>
                </a:solidFill>
                <a:cs typeface="Arial" charset="0"/>
              </a:rPr>
              <a:t>(a) Endoluminal viewer with targeting circles</a:t>
            </a:r>
            <a:endParaRPr lang="en-US" altLang="en-US" sz="2400" dirty="0">
              <a:solidFill>
                <a:schemeClr val="tx1"/>
              </a:solidFill>
              <a:cs typeface="Arial" charset="0"/>
            </a:endParaRPr>
          </a:p>
        </p:txBody>
      </p:sp>
      <p:sp>
        <p:nvSpPr>
          <p:cNvPr id="57" name="Text Box 42"/>
          <p:cNvSpPr txBox="1">
            <a:spLocks noChangeArrowheads="1"/>
          </p:cNvSpPr>
          <p:nvPr/>
        </p:nvSpPr>
        <p:spPr bwMode="auto">
          <a:xfrm>
            <a:off x="22475992" y="31856622"/>
            <a:ext cx="512445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7900">
                <a:solidFill>
                  <a:srgbClr val="000000"/>
                </a:solidFill>
                <a:latin typeface="Arial" charset="0"/>
                <a:ea typeface="MS Gothic"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5700">
                <a:solidFill>
                  <a:srgbClr val="000000"/>
                </a:solidFill>
                <a:latin typeface="Arial" charset="0"/>
                <a:ea typeface="MS Gothic"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3400">
                <a:solidFill>
                  <a:srgbClr val="000000"/>
                </a:solidFill>
                <a:latin typeface="Arial" charset="0"/>
                <a:ea typeface="MS Gothic"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5pPr>
            <a:lvl6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6pPr>
            <a:lvl7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7pPr>
            <a:lvl8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8pPr>
            <a:lvl9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9pPr>
          </a:lstStyle>
          <a:p>
            <a:pPr algn="ctr">
              <a:buClr>
                <a:srgbClr val="000000"/>
              </a:buClr>
              <a:buSzPct val="100000"/>
              <a:buFont typeface="Times New Roman" pitchFamily="18" charset="0"/>
              <a:buNone/>
            </a:pPr>
            <a:r>
              <a:rPr lang="en-US" altLang="en-US" sz="2400" dirty="0" smtClean="0">
                <a:solidFill>
                  <a:schemeClr val="tx1"/>
                </a:solidFill>
                <a:cs typeface="Arial" charset="0"/>
              </a:rPr>
              <a:t>(b) Endoluminal viewer with</a:t>
            </a:r>
          </a:p>
          <a:p>
            <a:pPr algn="ctr">
              <a:buClr>
                <a:srgbClr val="000000"/>
              </a:buClr>
              <a:buSzPct val="100000"/>
              <a:buFont typeface="Times New Roman" pitchFamily="18" charset="0"/>
              <a:buNone/>
            </a:pPr>
            <a:r>
              <a:rPr lang="en-US" altLang="en-US" sz="2400" dirty="0" smtClean="0">
                <a:solidFill>
                  <a:schemeClr val="tx1"/>
                </a:solidFill>
                <a:cs typeface="Arial" charset="0"/>
              </a:rPr>
              <a:t> position verification</a:t>
            </a:r>
            <a:endParaRPr lang="en-US" altLang="en-US" sz="2400" dirty="0">
              <a:solidFill>
                <a:schemeClr val="tx1"/>
              </a:solidFill>
              <a:cs typeface="Arial" charset="0"/>
            </a:endParaRPr>
          </a:p>
        </p:txBody>
      </p:sp>
      <p:sp>
        <p:nvSpPr>
          <p:cNvPr id="58" name="Text Box 42"/>
          <p:cNvSpPr txBox="1">
            <a:spLocks noChangeArrowheads="1"/>
          </p:cNvSpPr>
          <p:nvPr/>
        </p:nvSpPr>
        <p:spPr bwMode="auto">
          <a:xfrm>
            <a:off x="27813000" y="26486903"/>
            <a:ext cx="5502442" cy="452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7900">
                <a:solidFill>
                  <a:srgbClr val="000000"/>
                </a:solidFill>
                <a:latin typeface="Arial" charset="0"/>
                <a:ea typeface="MS Gothic"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5700">
                <a:solidFill>
                  <a:srgbClr val="000000"/>
                </a:solidFill>
                <a:latin typeface="Arial" charset="0"/>
                <a:ea typeface="MS Gothic"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3400">
                <a:solidFill>
                  <a:srgbClr val="000000"/>
                </a:solidFill>
                <a:latin typeface="Arial" charset="0"/>
                <a:ea typeface="MS Gothic"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5pPr>
            <a:lvl6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6pPr>
            <a:lvl7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7pPr>
            <a:lvl8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8pPr>
            <a:lvl9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9pPr>
          </a:lstStyle>
          <a:p>
            <a:pPr algn="just">
              <a:buClr>
                <a:srgbClr val="000000"/>
              </a:buClr>
              <a:buSzPct val="100000"/>
              <a:buFont typeface="Times New Roman" pitchFamily="18" charset="0"/>
              <a:buNone/>
            </a:pPr>
            <a:r>
              <a:rPr lang="en-US" altLang="en-US" sz="2400" b="1" dirty="0">
                <a:solidFill>
                  <a:schemeClr val="tx1"/>
                </a:solidFill>
                <a:cs typeface="Arial" charset="0"/>
              </a:rPr>
              <a:t>Figure 3</a:t>
            </a:r>
            <a:r>
              <a:rPr lang="en-US" altLang="en-US" sz="2400" b="1" dirty="0" smtClean="0">
                <a:solidFill>
                  <a:schemeClr val="tx1"/>
                </a:solidFill>
                <a:cs typeface="Arial" charset="0"/>
              </a:rPr>
              <a:t>. </a:t>
            </a:r>
            <a:r>
              <a:rPr lang="en-US" altLang="en-US" sz="2400" dirty="0" smtClean="0">
                <a:solidFill>
                  <a:schemeClr val="tx1"/>
                </a:solidFill>
                <a:cs typeface="Arial" charset="0"/>
              </a:rPr>
              <a:t> Demonstration of position verification. (a) The bronchoscopist invokes the targeting circles and positions the bronchoscope so that the bifurcation lies within the targeting circles. (b) After the bronchoscopist again invokes position verification, the system reports “On path. Move forward” in green lettering in the bottom part of the tool, with the correct path, shown in blue, superimposed on the video frame. </a:t>
            </a:r>
            <a:endParaRPr lang="en-US" altLang="en-US" sz="2400" dirty="0">
              <a:solidFill>
                <a:schemeClr val="tx1"/>
              </a:solidFill>
              <a:cs typeface="Arial" charset="0"/>
            </a:endParaRPr>
          </a:p>
        </p:txBody>
      </p:sp>
      <p:sp>
        <p:nvSpPr>
          <p:cNvPr id="59" name="Text Box 42"/>
          <p:cNvSpPr txBox="1">
            <a:spLocks noChangeArrowheads="1"/>
          </p:cNvSpPr>
          <p:nvPr/>
        </p:nvSpPr>
        <p:spPr bwMode="auto">
          <a:xfrm>
            <a:off x="34061401" y="10744200"/>
            <a:ext cx="80010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7900">
                <a:solidFill>
                  <a:srgbClr val="000000"/>
                </a:solidFill>
                <a:latin typeface="Arial" charset="0"/>
                <a:ea typeface="MS Gothic"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5700">
                <a:solidFill>
                  <a:srgbClr val="000000"/>
                </a:solidFill>
                <a:latin typeface="Arial" charset="0"/>
                <a:ea typeface="MS Gothic"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3400">
                <a:solidFill>
                  <a:srgbClr val="000000"/>
                </a:solidFill>
                <a:latin typeface="Arial" charset="0"/>
                <a:ea typeface="MS Gothic"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5pPr>
            <a:lvl6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6pPr>
            <a:lvl7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7pPr>
            <a:lvl8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8pPr>
            <a:lvl9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Arial" charset="0"/>
                <a:ea typeface="MS Gothic" pitchFamily="49" charset="-128"/>
              </a:defRPr>
            </a:lvl9pPr>
          </a:lstStyle>
          <a:p>
            <a:pPr>
              <a:buClr>
                <a:srgbClr val="000000"/>
              </a:buClr>
              <a:buSzPct val="100000"/>
              <a:buFont typeface="Times New Roman" pitchFamily="18" charset="0"/>
              <a:buNone/>
            </a:pPr>
            <a:r>
              <a:rPr lang="en-US" altLang="en-US" sz="2400" dirty="0" smtClean="0">
                <a:solidFill>
                  <a:schemeClr val="tx1"/>
                </a:solidFill>
                <a:cs typeface="Arial" charset="0"/>
              </a:rPr>
              <a:t>             Live View                             VB View</a:t>
            </a:r>
            <a:endParaRPr lang="en-US" altLang="en-US" sz="2400" dirty="0">
              <a:solidFill>
                <a:schemeClr val="tx1"/>
              </a:solidFill>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36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23290</TotalTime>
  <Words>1489</Words>
  <Application>Microsoft Office PowerPoint</Application>
  <PresentationFormat>Custom</PresentationFormat>
  <Paragraphs>69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Graph-Theoretic Approach to 3D Anatomical Tree Matching Michael W. Graham and William E. Higgins</dc:title>
  <dc:creator>mwg129</dc:creator>
  <cp:lastModifiedBy>Patrick Byrnes</cp:lastModifiedBy>
  <cp:revision>938</cp:revision>
  <cp:lastPrinted>1601-01-01T00:00:00Z</cp:lastPrinted>
  <dcterms:created xsi:type="dcterms:W3CDTF">2006-03-07T13:21:12Z</dcterms:created>
  <dcterms:modified xsi:type="dcterms:W3CDTF">2014-05-12T14:45:45Z</dcterms:modified>
</cp:coreProperties>
</file>