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51206400" cy="32918400"/>
  <p:notesSz cx="9220200" cy="6934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A57D0"/>
    <a:srgbClr val="000099"/>
    <a:srgbClr val="1F81DB"/>
    <a:srgbClr val="C8DDF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406" autoAdjust="0"/>
  </p:normalViewPr>
  <p:slideViewPr>
    <p:cSldViewPr>
      <p:cViewPr varScale="1">
        <p:scale>
          <a:sx n="10" d="100"/>
          <a:sy n="10" d="100"/>
        </p:scale>
        <p:origin x="378" y="102"/>
      </p:cViewPr>
      <p:guideLst>
        <p:guide orient="horz" pos="10368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995725" cy="34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84" tIns="19844" rIns="39684" bIns="19844" numCol="1" anchor="t" anchorCtr="0" compatLnSpc="1">
            <a:prstTxWarp prst="textNoShape">
              <a:avLst/>
            </a:prstTxWarp>
          </a:bodyPr>
          <a:lstStyle>
            <a:lvl1pPr defTabSz="395651">
              <a:defRPr sz="5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2951" y="1"/>
            <a:ext cx="3995725" cy="34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84" tIns="19844" rIns="39684" bIns="19844" numCol="1" anchor="t" anchorCtr="0" compatLnSpc="1">
            <a:prstTxWarp prst="textNoShape">
              <a:avLst/>
            </a:prstTxWarp>
          </a:bodyPr>
          <a:lstStyle>
            <a:lvl1pPr algn="r" defTabSz="395651">
              <a:defRPr sz="5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89213" y="522288"/>
            <a:ext cx="4041775" cy="2598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26" y="3294047"/>
            <a:ext cx="7375550" cy="311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84" tIns="19844" rIns="39684" bIns="19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88092"/>
            <a:ext cx="3995725" cy="34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84" tIns="19844" rIns="39684" bIns="19844" numCol="1" anchor="b" anchorCtr="0" compatLnSpc="1">
            <a:prstTxWarp prst="textNoShape">
              <a:avLst/>
            </a:prstTxWarp>
          </a:bodyPr>
          <a:lstStyle>
            <a:lvl1pPr defTabSz="395651">
              <a:defRPr sz="5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2951" y="6588092"/>
            <a:ext cx="3995725" cy="34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684" tIns="19844" rIns="39684" bIns="19844" numCol="1" anchor="b" anchorCtr="0" compatLnSpc="1">
            <a:prstTxWarp prst="textNoShape">
              <a:avLst/>
            </a:prstTxWarp>
          </a:bodyPr>
          <a:lstStyle>
            <a:lvl1pPr algn="r" defTabSz="395651">
              <a:defRPr sz="500"/>
            </a:lvl1pPr>
          </a:lstStyle>
          <a:p>
            <a:pPr>
              <a:defRPr/>
            </a:pPr>
            <a:fld id="{A04F0D95-CD94-4D3B-A816-56EE0DF0E5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67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B4949-5D45-4B92-8632-DC6A5C3F572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348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3" y="10226675"/>
            <a:ext cx="4352607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18653125"/>
            <a:ext cx="358457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74C8D-A354-4DD5-ACB9-4388B515AE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928D6-EE0A-4A34-B565-2CD3C6A126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5275" y="1319213"/>
            <a:ext cx="11520488" cy="28086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638" y="1319213"/>
            <a:ext cx="34412237" cy="28086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BFEB-51B8-4680-AE65-AA6CEF1D22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E6732-217A-46A1-9CC0-0C7CF60951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21153438"/>
            <a:ext cx="4352607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3952538"/>
            <a:ext cx="4352607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30406-6500-4FE3-92BA-FD79AEF17E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638" y="7681913"/>
            <a:ext cx="22966362" cy="2172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7681913"/>
            <a:ext cx="22966363" cy="2172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E0DDF-146A-4EE7-A8AC-FCF2934632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7625"/>
            <a:ext cx="4608512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7369175"/>
            <a:ext cx="2262505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0439400"/>
            <a:ext cx="2262505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7369175"/>
            <a:ext cx="2263298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10439400"/>
            <a:ext cx="2263298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3ED81-FF28-4203-934B-5363FA8665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4E6BA-E1AF-40F9-A61F-D95C0BFA47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B1045-B3DD-47A3-B340-8883E9ADFB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1275"/>
            <a:ext cx="1684655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311275"/>
            <a:ext cx="286258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6888163"/>
            <a:ext cx="1684655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CF4D7-04BD-4843-8AE9-AF41BA9883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5" y="23042563"/>
            <a:ext cx="3072447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5" y="2941638"/>
            <a:ext cx="30724475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5" y="25763538"/>
            <a:ext cx="3072447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FAA91-7491-4A74-9CB4-D8D917EE93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60638" y="1319213"/>
            <a:ext cx="460851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60638" y="7681913"/>
            <a:ext cx="46085125" cy="2172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60638" y="29976763"/>
            <a:ext cx="11947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>
              <a:defRPr sz="7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976763"/>
            <a:ext cx="16214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 algn="ctr">
              <a:defRPr sz="7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976763"/>
            <a:ext cx="11947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 algn="r">
              <a:defRPr sz="7800"/>
            </a:lvl1pPr>
          </a:lstStyle>
          <a:p>
            <a:pPr>
              <a:defRPr/>
            </a:pPr>
            <a:fld id="{27EF500F-F321-4F4F-9A6A-18F8716CAA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21275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121275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</a:defRPr>
      </a:lvl2pPr>
      <a:lvl3pPr algn="ctr" defTabSz="5121275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</a:defRPr>
      </a:lvl3pPr>
      <a:lvl4pPr algn="ctr" defTabSz="5121275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</a:defRPr>
      </a:lvl4pPr>
      <a:lvl5pPr algn="ctr" defTabSz="5121275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</a:defRPr>
      </a:lvl5pPr>
      <a:lvl6pPr marL="457200" algn="ctr" defTabSz="5121275" rtl="0" fontAlgn="base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</a:defRPr>
      </a:lvl6pPr>
      <a:lvl7pPr marL="914400" algn="ctr" defTabSz="5121275" rtl="0" fontAlgn="base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</a:defRPr>
      </a:lvl7pPr>
      <a:lvl8pPr marL="1371600" algn="ctr" defTabSz="5121275" rtl="0" fontAlgn="base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</a:defRPr>
      </a:lvl8pPr>
      <a:lvl9pPr marL="1828800" algn="ctr" defTabSz="5121275" rtl="0" fontAlgn="base">
        <a:spcBef>
          <a:spcPct val="0"/>
        </a:spcBef>
        <a:spcAft>
          <a:spcPct val="0"/>
        </a:spcAft>
        <a:defRPr sz="24600">
          <a:solidFill>
            <a:schemeClr val="tx2"/>
          </a:solidFill>
          <a:latin typeface="Arial" charset="0"/>
        </a:defRPr>
      </a:lvl9pPr>
    </p:titleStyle>
    <p:bodyStyle>
      <a:lvl1pPr marL="1920875" indent="-1920875" algn="l" defTabSz="5121275" rtl="0" eaLnBrk="0" fontAlgn="base" hangingPunct="0">
        <a:spcBef>
          <a:spcPct val="20000"/>
        </a:spcBef>
        <a:spcAft>
          <a:spcPct val="0"/>
        </a:spcAft>
        <a:buChar char="•"/>
        <a:defRPr sz="17900">
          <a:solidFill>
            <a:schemeClr val="tx1"/>
          </a:solidFill>
          <a:latin typeface="+mn-lt"/>
          <a:ea typeface="+mn-ea"/>
          <a:cs typeface="+mn-cs"/>
        </a:defRPr>
      </a:lvl1pPr>
      <a:lvl2pPr marL="4160838" indent="-1600200" algn="l" defTabSz="5121275" rtl="0" eaLnBrk="0" fontAlgn="base" hangingPunct="0">
        <a:spcBef>
          <a:spcPct val="20000"/>
        </a:spcBef>
        <a:spcAft>
          <a:spcPct val="0"/>
        </a:spcAft>
        <a:buChar char="–"/>
        <a:defRPr sz="15700">
          <a:solidFill>
            <a:schemeClr val="tx1"/>
          </a:solidFill>
          <a:latin typeface="+mn-lt"/>
        </a:defRPr>
      </a:lvl2pPr>
      <a:lvl3pPr marL="6400800" indent="-1279525" algn="l" defTabSz="5121275" rtl="0" eaLnBrk="0" fontAlgn="base" hangingPunct="0">
        <a:spcBef>
          <a:spcPct val="20000"/>
        </a:spcBef>
        <a:spcAft>
          <a:spcPct val="0"/>
        </a:spcAft>
        <a:buChar char="•"/>
        <a:defRPr sz="13400">
          <a:solidFill>
            <a:schemeClr val="tx1"/>
          </a:solidFill>
          <a:latin typeface="+mn-lt"/>
        </a:defRPr>
      </a:lvl3pPr>
      <a:lvl4pPr marL="8961438" indent="-1281113" algn="l" defTabSz="5121275" rtl="0" eaLnBrk="0" fontAlgn="base" hangingPunct="0">
        <a:spcBef>
          <a:spcPct val="20000"/>
        </a:spcBef>
        <a:spcAft>
          <a:spcPct val="0"/>
        </a:spcAft>
        <a:buChar char="–"/>
        <a:defRPr sz="11200">
          <a:solidFill>
            <a:schemeClr val="tx1"/>
          </a:solidFill>
          <a:latin typeface="+mn-lt"/>
        </a:defRPr>
      </a:lvl4pPr>
      <a:lvl5pPr marL="11522075" indent="-1281113" algn="l" defTabSz="5121275" rtl="0" eaLnBrk="0" fontAlgn="base" hangingPunct="0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</a:defRPr>
      </a:lvl5pPr>
      <a:lvl6pPr marL="11979275" indent="-1281113" algn="l" defTabSz="5121275" rtl="0" fontAlgn="base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</a:defRPr>
      </a:lvl6pPr>
      <a:lvl7pPr marL="12436475" indent="-1281113" algn="l" defTabSz="5121275" rtl="0" fontAlgn="base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</a:defRPr>
      </a:lvl7pPr>
      <a:lvl8pPr marL="12893675" indent="-1281113" algn="l" defTabSz="5121275" rtl="0" fontAlgn="base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</a:defRPr>
      </a:lvl8pPr>
      <a:lvl9pPr marL="13350875" indent="-1281113" algn="l" defTabSz="5121275" rtl="0" fontAlgn="base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65"/>
          <p:cNvSpPr txBox="1">
            <a:spLocks noChangeArrowheads="1"/>
          </p:cNvSpPr>
          <p:nvPr/>
        </p:nvSpPr>
        <p:spPr bwMode="auto">
          <a:xfrm>
            <a:off x="681102" y="16963256"/>
            <a:ext cx="15878175" cy="7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5121275"/>
            <a:r>
              <a:rPr lang="en-US" sz="3200" dirty="0"/>
              <a:t>Four patients underwent a PET/CT scan with a Philips True Flight Gemini PET/CT scanner. We manually identified </a:t>
            </a:r>
            <a:r>
              <a:rPr lang="en-US" sz="3200" dirty="0" smtClean="0"/>
              <a:t>a total of 26 </a:t>
            </a:r>
            <a:r>
              <a:rPr lang="en-US" sz="3200" dirty="0"/>
              <a:t>central-chest lesions </a:t>
            </a:r>
            <a:r>
              <a:rPr lang="en-US" sz="3200" dirty="0" smtClean="0"/>
              <a:t>on </a:t>
            </a:r>
            <a:r>
              <a:rPr lang="en-US" sz="3200" dirty="0"/>
              <a:t>the </a:t>
            </a:r>
            <a:r>
              <a:rPr lang="en-US" sz="3200" dirty="0" smtClean="0"/>
              <a:t>fused PET-CT versions of the four scans </a:t>
            </a:r>
            <a:r>
              <a:rPr lang="en-US" sz="3200" dirty="0"/>
              <a:t>to establish a ground-truth database (range of lesions per scan: 2-11). We next applied a series of fully automatic image-analysis methods to each PET/CT study. These methods involved the following functions: </a:t>
            </a:r>
            <a:endParaRPr lang="en-US" sz="3200" dirty="0" smtClean="0"/>
          </a:p>
          <a:p>
            <a:pPr marL="514350" indent="-514350" algn="just" defTabSz="5121275">
              <a:buFont typeface="+mj-lt"/>
              <a:buAutoNum type="arabicPeriod"/>
            </a:pPr>
            <a:r>
              <a:rPr lang="en-US" sz="3200" dirty="0" smtClean="0"/>
              <a:t>3D </a:t>
            </a:r>
            <a:r>
              <a:rPr lang="en-US" sz="3200" dirty="0"/>
              <a:t>CT analysis</a:t>
            </a:r>
            <a:r>
              <a:rPr lang="en-US" sz="3200" dirty="0" smtClean="0"/>
              <a:t>:</a:t>
            </a:r>
          </a:p>
          <a:p>
            <a:pPr marL="1028700" lvl="1" indent="-571500" algn="just" defTabSz="5121275">
              <a:buFont typeface="+mj-lt"/>
              <a:buAutoNum type="alphaLcPeriod"/>
            </a:pPr>
            <a:r>
              <a:rPr lang="en-US" sz="3200" dirty="0"/>
              <a:t>E</a:t>
            </a:r>
            <a:r>
              <a:rPr lang="en-US" sz="3200" dirty="0" smtClean="0"/>
              <a:t>xtract </a:t>
            </a:r>
            <a:r>
              <a:rPr lang="en-US" sz="3200" dirty="0"/>
              <a:t>the lungs and define a 3D bounding box enclosing the </a:t>
            </a:r>
            <a:r>
              <a:rPr lang="en-US" sz="3200" dirty="0" smtClean="0"/>
              <a:t>lungs. </a:t>
            </a:r>
          </a:p>
          <a:p>
            <a:pPr marL="1028700" lvl="1" indent="-571500" algn="just" defTabSz="5121275">
              <a:buFont typeface="+mj-lt"/>
              <a:buAutoNum type="alphaLcPeriod"/>
            </a:pPr>
            <a:r>
              <a:rPr lang="en-US" sz="3200" dirty="0" smtClean="0"/>
              <a:t>Digitally subtract </a:t>
            </a:r>
            <a:r>
              <a:rPr lang="en-US" sz="3200" dirty="0"/>
              <a:t>out the bones and lower diaphragmatic tissue regions contained in the bounding box – this gives a final 3D central-chest </a:t>
            </a:r>
            <a:r>
              <a:rPr lang="en-US" sz="3200" dirty="0" smtClean="0"/>
              <a:t>mask (Figure 2).</a:t>
            </a:r>
          </a:p>
          <a:p>
            <a:pPr marL="514350" indent="-514350" algn="just" defTabSz="5121275">
              <a:buFont typeface="+mj-lt"/>
              <a:buAutoNum type="arabicPeriod"/>
            </a:pPr>
            <a:r>
              <a:rPr lang="en-US" sz="3200" dirty="0" smtClean="0"/>
              <a:t>Apply </a:t>
            </a:r>
            <a:r>
              <a:rPr lang="en-US" sz="3200" dirty="0"/>
              <a:t>the </a:t>
            </a:r>
            <a:r>
              <a:rPr lang="en-US" sz="3200" dirty="0" smtClean="0"/>
              <a:t>CT-based </a:t>
            </a:r>
            <a:r>
              <a:rPr lang="en-US" sz="3200" dirty="0"/>
              <a:t>central-chest mask </a:t>
            </a:r>
            <a:r>
              <a:rPr lang="en-US" sz="3200" dirty="0" smtClean="0"/>
              <a:t>to </a:t>
            </a:r>
            <a:r>
              <a:rPr lang="en-US" sz="3200" dirty="0"/>
              <a:t>the PET </a:t>
            </a:r>
            <a:r>
              <a:rPr lang="en-US" sz="3200" dirty="0" smtClean="0"/>
              <a:t>scan.</a:t>
            </a:r>
          </a:p>
          <a:p>
            <a:pPr marL="514350" indent="-514350" algn="just" defTabSz="5121275">
              <a:buFont typeface="+mj-lt"/>
              <a:buAutoNum type="arabicPeriod"/>
            </a:pPr>
            <a:r>
              <a:rPr lang="en-US" sz="3200" dirty="0" smtClean="0"/>
              <a:t>Apply Otsu’s </a:t>
            </a:r>
            <a:r>
              <a:rPr lang="en-US" sz="3200" dirty="0"/>
              <a:t>iterative </a:t>
            </a:r>
            <a:r>
              <a:rPr lang="en-US" sz="3200" dirty="0" err="1"/>
              <a:t>thresholding</a:t>
            </a:r>
            <a:r>
              <a:rPr lang="en-US" sz="3200" dirty="0"/>
              <a:t> algorithm to the masked 3D PET scan to find a suitable </a:t>
            </a:r>
            <a:r>
              <a:rPr lang="en-US" sz="3200" dirty="0" err="1" smtClean="0"/>
              <a:t>SUV</a:t>
            </a:r>
            <a:r>
              <a:rPr lang="en-US" sz="3200" baseline="-25000" dirty="0" err="1" smtClean="0"/>
              <a:t>threshold</a:t>
            </a:r>
            <a:r>
              <a:rPr lang="en-US" sz="3200" baseline="-25000" dirty="0" smtClean="0"/>
              <a:t> </a:t>
            </a:r>
            <a:r>
              <a:rPr lang="en-US" sz="3200" dirty="0"/>
              <a:t>for candidate lesions (SUV = standard uptake value</a:t>
            </a:r>
            <a:r>
              <a:rPr lang="en-US" sz="3200" dirty="0" smtClean="0"/>
              <a:t>).</a:t>
            </a:r>
            <a:r>
              <a:rPr lang="en-US" sz="3200" baseline="30000" dirty="0" smtClean="0"/>
              <a:t>3</a:t>
            </a:r>
            <a:endParaRPr lang="en-US" sz="3200" dirty="0" smtClean="0"/>
          </a:p>
          <a:p>
            <a:pPr marL="514350" indent="-514350" algn="just" defTabSz="5121275">
              <a:buFont typeface="+mj-lt"/>
              <a:buAutoNum type="arabicPeriod"/>
            </a:pPr>
            <a:r>
              <a:rPr lang="en-US" sz="3200" dirty="0" smtClean="0"/>
              <a:t>Identify </a:t>
            </a:r>
            <a:r>
              <a:rPr lang="en-US" sz="3200" dirty="0"/>
              <a:t>regions &gt; 100 mm</a:t>
            </a:r>
            <a:r>
              <a:rPr lang="en-US" sz="3200" baseline="30000" dirty="0"/>
              <a:t>3</a:t>
            </a:r>
            <a:r>
              <a:rPr lang="en-US" sz="3200" dirty="0"/>
              <a:t> in volume – these regions represent the final lesion detections. </a:t>
            </a:r>
            <a:endParaRPr lang="en-US" sz="3200" dirty="0" smtClean="0"/>
          </a:p>
          <a:p>
            <a:pPr algn="just" defTabSz="5121275"/>
            <a:r>
              <a:rPr lang="en-US" sz="3200" dirty="0" smtClean="0"/>
              <a:t>Figure 3 depicts results of steps 2-4.  After automated lesion detection, we examined the results using our custom multimodal PET/CT visualization system (Figure 4).</a:t>
            </a:r>
          </a:p>
        </p:txBody>
      </p:sp>
      <p:sp>
        <p:nvSpPr>
          <p:cNvPr id="2052" name="Line 325"/>
          <p:cNvSpPr>
            <a:spLocks noChangeShapeType="1"/>
          </p:cNvSpPr>
          <p:nvPr/>
        </p:nvSpPr>
        <p:spPr bwMode="auto">
          <a:xfrm flipV="1">
            <a:off x="2133600" y="1524000"/>
            <a:ext cx="49072800" cy="20638"/>
          </a:xfrm>
          <a:prstGeom prst="line">
            <a:avLst/>
          </a:prstGeom>
          <a:noFill/>
          <a:ln w="1270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053" name="Picture 3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39462075" cy="2897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54" name="AutoShape 321"/>
          <p:cNvSpPr>
            <a:spLocks noChangeArrowheads="1"/>
          </p:cNvSpPr>
          <p:nvPr/>
        </p:nvSpPr>
        <p:spPr bwMode="auto">
          <a:xfrm>
            <a:off x="0" y="0"/>
            <a:ext cx="51206400" cy="3429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C8DDF0"/>
              </a:gs>
              <a:gs pos="100000">
                <a:srgbClr val="1A57D0"/>
              </a:gs>
            </a:gsLst>
            <a:lin ang="2700000" scaled="1"/>
          </a:gra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79375"/>
            <a:ext cx="51199725" cy="4441825"/>
          </a:xfrm>
          <a:noFill/>
        </p:spPr>
        <p:txBody>
          <a:bodyPr/>
          <a:lstStyle/>
          <a:p>
            <a:pPr eaLnBrk="1" hangingPunct="1">
              <a:tabLst>
                <a:tab pos="171450" algn="l"/>
              </a:tabLst>
            </a:pPr>
            <a:r>
              <a:rPr lang="en-US" sz="7800" dirty="0" smtClean="0"/>
              <a:t>Automated </a:t>
            </a:r>
            <a:r>
              <a:rPr lang="en-US" sz="7800" dirty="0"/>
              <a:t>3D PET/CT-based Detection of Suspect Central-Chest Lesions</a:t>
            </a:r>
            <a:r>
              <a:rPr lang="en-US" sz="7800" dirty="0" smtClean="0"/>
              <a:t/>
            </a:r>
            <a:br>
              <a:rPr lang="en-US" sz="7800" dirty="0" smtClean="0"/>
            </a:br>
            <a:r>
              <a:rPr lang="en-US" sz="4800" i="1" dirty="0" smtClean="0"/>
              <a:t> </a:t>
            </a:r>
            <a:r>
              <a:rPr lang="en-US" sz="4400" b="1" i="1" dirty="0" smtClean="0"/>
              <a:t>W.E. Higgins,</a:t>
            </a:r>
            <a:r>
              <a:rPr lang="en-US" sz="4400" b="1" i="1" baseline="30000" dirty="0" smtClean="0"/>
              <a:t>1 </a:t>
            </a:r>
            <a:r>
              <a:rPr lang="en-US" sz="4400" b="1" i="1" dirty="0" smtClean="0"/>
              <a:t>R. Cheirsilp,</a:t>
            </a:r>
            <a:r>
              <a:rPr lang="en-US" sz="4400" b="1" i="1" baseline="30000" dirty="0" smtClean="0"/>
              <a:t>1</a:t>
            </a:r>
            <a:r>
              <a:rPr lang="en-US" sz="4400" b="1" i="1" dirty="0"/>
              <a:t> </a:t>
            </a:r>
            <a:r>
              <a:rPr lang="en-US" sz="4400" b="1" i="1" dirty="0" smtClean="0"/>
              <a:t>R. Bascom,</a:t>
            </a:r>
            <a:r>
              <a:rPr lang="en-US" sz="4400" b="1" i="1" baseline="30000" dirty="0" smtClean="0"/>
              <a:t>2 </a:t>
            </a:r>
            <a:r>
              <a:rPr lang="en-US" sz="4400" b="1" i="1" dirty="0" smtClean="0"/>
              <a:t>T. Allen,</a:t>
            </a:r>
            <a:r>
              <a:rPr lang="en-US" sz="4400" b="1" i="1" baseline="30000" dirty="0" smtClean="0"/>
              <a:t>2</a:t>
            </a:r>
            <a:r>
              <a:rPr lang="en-US" sz="4400" b="1" i="1" dirty="0" smtClean="0"/>
              <a:t> A.E. Dimmock,</a:t>
            </a:r>
            <a:r>
              <a:rPr lang="en-US" sz="4400" b="1" i="1" baseline="30000" dirty="0"/>
              <a:t>2</a:t>
            </a:r>
            <a:r>
              <a:rPr lang="en-US" sz="4400" b="1" i="1" dirty="0" smtClean="0"/>
              <a:t> and T. </a:t>
            </a:r>
            <a:r>
              <a:rPr lang="en-US" sz="4400" b="1" i="1" dirty="0" err="1" smtClean="0"/>
              <a:t>Kuhlengel</a:t>
            </a:r>
            <a:r>
              <a:rPr lang="en-US" sz="1600" b="1" i="1" dirty="0" smtClean="0"/>
              <a:t> </a:t>
            </a:r>
            <a:r>
              <a:rPr lang="en-US" sz="4400" b="1" i="1" baseline="30000" dirty="0" smtClean="0"/>
              <a:t>2</a:t>
            </a:r>
            <a:br>
              <a:rPr lang="en-US" sz="4400" b="1" i="1" baseline="30000" dirty="0" smtClean="0"/>
            </a:br>
            <a:r>
              <a:rPr lang="en-US" sz="4400" b="1" dirty="0" smtClean="0"/>
              <a:t> Penn State University, </a:t>
            </a:r>
            <a:r>
              <a:rPr lang="en-US" sz="4400" b="1" baseline="30000" dirty="0" smtClean="0"/>
              <a:t>1</a:t>
            </a:r>
            <a:r>
              <a:rPr lang="en-US" sz="4400" b="1" dirty="0" smtClean="0"/>
              <a:t>University Park  and  </a:t>
            </a:r>
            <a:r>
              <a:rPr lang="en-US" sz="4400" b="1" baseline="30000" dirty="0" smtClean="0"/>
              <a:t>2</a:t>
            </a:r>
            <a:r>
              <a:rPr lang="en-US" sz="4400" b="1" dirty="0" smtClean="0"/>
              <a:t>Hershey, Pennsylvania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 smtClean="0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42993132" y="2401695"/>
            <a:ext cx="79237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121275">
              <a:spcBef>
                <a:spcPct val="50000"/>
              </a:spcBef>
            </a:pPr>
            <a:r>
              <a:rPr lang="en-US" sz="4400" b="1" i="1" dirty="0"/>
              <a:t>ATS </a:t>
            </a:r>
            <a:r>
              <a:rPr lang="en-US" sz="4400" b="1" i="1" dirty="0" smtClean="0"/>
              <a:t>2012</a:t>
            </a:r>
            <a:r>
              <a:rPr lang="en-US" sz="4400" b="1" dirty="0" smtClean="0"/>
              <a:t>, San Francisco, CA</a:t>
            </a:r>
            <a:endParaRPr lang="en-US" sz="4400" b="1" dirty="0"/>
          </a:p>
        </p:txBody>
      </p:sp>
      <p:grpSp>
        <p:nvGrpSpPr>
          <p:cNvPr id="2057" name="Group 1850"/>
          <p:cNvGrpSpPr>
            <a:grpSpLocks/>
          </p:cNvGrpSpPr>
          <p:nvPr/>
        </p:nvGrpSpPr>
        <p:grpSpPr bwMode="auto">
          <a:xfrm>
            <a:off x="364396" y="15559100"/>
            <a:ext cx="16324263" cy="1371600"/>
            <a:chOff x="-18" y="6626"/>
            <a:chExt cx="10283" cy="864"/>
          </a:xfrm>
        </p:grpSpPr>
        <p:sp>
          <p:nvSpPr>
            <p:cNvPr id="2116" name="AutoShape 346"/>
            <p:cNvSpPr>
              <a:spLocks noChangeArrowheads="1"/>
            </p:cNvSpPr>
            <p:nvPr/>
          </p:nvSpPr>
          <p:spPr bwMode="auto">
            <a:xfrm>
              <a:off x="-18" y="6626"/>
              <a:ext cx="10283" cy="86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DF0"/>
                </a:gs>
                <a:gs pos="100000">
                  <a:srgbClr val="1A57D0"/>
                </a:gs>
              </a:gsLst>
              <a:lin ang="2700000" scaled="1"/>
            </a:gra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7" name="Text Box 38"/>
            <p:cNvSpPr txBox="1">
              <a:spLocks noChangeArrowheads="1"/>
            </p:cNvSpPr>
            <p:nvPr/>
          </p:nvSpPr>
          <p:spPr bwMode="auto">
            <a:xfrm>
              <a:off x="2224" y="6762"/>
              <a:ext cx="585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5121275">
                <a:spcBef>
                  <a:spcPct val="50000"/>
                </a:spcBef>
              </a:pPr>
              <a:r>
                <a:rPr lang="en-US" sz="4800" b="1" dirty="0"/>
                <a:t>2. Materials and Methods</a:t>
              </a:r>
            </a:p>
          </p:txBody>
        </p:sp>
      </p:grpSp>
      <p:sp>
        <p:nvSpPr>
          <p:cNvPr id="2058" name="Line 60"/>
          <p:cNvSpPr>
            <a:spLocks noChangeShapeType="1"/>
          </p:cNvSpPr>
          <p:nvPr/>
        </p:nvSpPr>
        <p:spPr bwMode="auto">
          <a:xfrm>
            <a:off x="0" y="3429000"/>
            <a:ext cx="512064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59" name="Text Box 327"/>
          <p:cNvSpPr txBox="1">
            <a:spLocks noChangeArrowheads="1"/>
          </p:cNvSpPr>
          <p:nvPr/>
        </p:nvSpPr>
        <p:spPr bwMode="auto">
          <a:xfrm>
            <a:off x="684213" y="5059284"/>
            <a:ext cx="158099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5121275"/>
            <a:r>
              <a:rPr lang="en-US" sz="3200" dirty="0"/>
              <a:t>Integrated </a:t>
            </a:r>
            <a:r>
              <a:rPr lang="en-US" sz="3200" dirty="0" smtClean="0"/>
              <a:t>PET/CT </a:t>
            </a:r>
            <a:r>
              <a:rPr lang="en-US" sz="3200" dirty="0"/>
              <a:t>scanners give 3D multimodal information that not only highlights suspect lesions but also provides detailed anatomical information (PET = positron emission tomography; CT = computed </a:t>
            </a:r>
            <a:r>
              <a:rPr lang="en-US" sz="3200" dirty="0" smtClean="0"/>
              <a:t>tomography) – see Figure 1.</a:t>
            </a:r>
            <a:r>
              <a:rPr lang="en-US" sz="3200" baseline="30000" dirty="0" smtClean="0"/>
              <a:t>1,2</a:t>
            </a:r>
            <a:r>
              <a:rPr lang="en-US" sz="3200" dirty="0" smtClean="0"/>
              <a:t> </a:t>
            </a:r>
            <a:r>
              <a:rPr lang="en-US" sz="3200" dirty="0"/>
              <a:t>Unfortunately, tedious interactive image scrolling is generally used to identify suspect lesions. We present a feasibility study considering the use of automated computer analysis of PET/CT scan data for detecting suspect lesions. </a:t>
            </a:r>
          </a:p>
        </p:txBody>
      </p:sp>
      <p:sp>
        <p:nvSpPr>
          <p:cNvPr id="2060" name="AutoShape 333"/>
          <p:cNvSpPr>
            <a:spLocks noChangeArrowheads="1"/>
          </p:cNvSpPr>
          <p:nvPr/>
        </p:nvSpPr>
        <p:spPr bwMode="auto">
          <a:xfrm>
            <a:off x="328613" y="3641725"/>
            <a:ext cx="16324262" cy="1371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8DDF0"/>
              </a:gs>
              <a:gs pos="100000">
                <a:srgbClr val="1A57D0"/>
              </a:gs>
            </a:gsLst>
            <a:lin ang="2700000" scaled="1"/>
          </a:gra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1" name="Text Box 334"/>
          <p:cNvSpPr txBox="1">
            <a:spLocks noChangeArrowheads="1"/>
          </p:cNvSpPr>
          <p:nvPr/>
        </p:nvSpPr>
        <p:spPr bwMode="auto">
          <a:xfrm>
            <a:off x="3894138" y="3862388"/>
            <a:ext cx="9296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5121275">
              <a:spcBef>
                <a:spcPct val="50000"/>
              </a:spcBef>
            </a:pPr>
            <a:r>
              <a:rPr lang="en-US" sz="4800" b="1" dirty="0"/>
              <a:t>1.  Background</a:t>
            </a:r>
          </a:p>
        </p:txBody>
      </p:sp>
      <p:grpSp>
        <p:nvGrpSpPr>
          <p:cNvPr id="2062" name="Group 947"/>
          <p:cNvGrpSpPr>
            <a:grpSpLocks/>
          </p:cNvGrpSpPr>
          <p:nvPr/>
        </p:nvGrpSpPr>
        <p:grpSpPr bwMode="auto">
          <a:xfrm>
            <a:off x="33986790" y="3641776"/>
            <a:ext cx="16597312" cy="1371600"/>
            <a:chOff x="10640" y="7962"/>
            <a:chExt cx="10455" cy="864"/>
          </a:xfrm>
        </p:grpSpPr>
        <p:sp>
          <p:nvSpPr>
            <p:cNvPr id="2114" name="AutoShape 335"/>
            <p:cNvSpPr>
              <a:spLocks noChangeArrowheads="1"/>
            </p:cNvSpPr>
            <p:nvPr/>
          </p:nvSpPr>
          <p:spPr bwMode="auto">
            <a:xfrm>
              <a:off x="10640" y="7962"/>
              <a:ext cx="10455" cy="86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DF0"/>
                </a:gs>
                <a:gs pos="100000">
                  <a:srgbClr val="1A57D0"/>
                </a:gs>
              </a:gsLst>
              <a:lin ang="2700000" scaled="1"/>
            </a:gra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5" name="Text Box 336"/>
            <p:cNvSpPr txBox="1">
              <a:spLocks noChangeArrowheads="1"/>
            </p:cNvSpPr>
            <p:nvPr/>
          </p:nvSpPr>
          <p:spPr bwMode="auto">
            <a:xfrm>
              <a:off x="12996" y="8100"/>
              <a:ext cx="585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5121275">
                <a:spcBef>
                  <a:spcPct val="50000"/>
                </a:spcBef>
              </a:pPr>
              <a:r>
                <a:rPr lang="en-US" sz="4800" b="1" dirty="0"/>
                <a:t>3. Results</a:t>
              </a:r>
            </a:p>
          </p:txBody>
        </p:sp>
      </p:grpSp>
      <p:grpSp>
        <p:nvGrpSpPr>
          <p:cNvPr id="2063" name="Group 1847"/>
          <p:cNvGrpSpPr>
            <a:grpSpLocks/>
          </p:cNvGrpSpPr>
          <p:nvPr/>
        </p:nvGrpSpPr>
        <p:grpSpPr bwMode="auto">
          <a:xfrm>
            <a:off x="33999602" y="22327852"/>
            <a:ext cx="16597312" cy="1371600"/>
            <a:chOff x="21480" y="2317"/>
            <a:chExt cx="10455" cy="864"/>
          </a:xfrm>
        </p:grpSpPr>
        <p:sp>
          <p:nvSpPr>
            <p:cNvPr id="2112" name="AutoShape 347"/>
            <p:cNvSpPr>
              <a:spLocks noChangeArrowheads="1"/>
            </p:cNvSpPr>
            <p:nvPr/>
          </p:nvSpPr>
          <p:spPr bwMode="auto">
            <a:xfrm>
              <a:off x="21480" y="2317"/>
              <a:ext cx="10455" cy="86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DF0"/>
                </a:gs>
                <a:gs pos="100000">
                  <a:srgbClr val="1A57D0"/>
                </a:gs>
              </a:gsLst>
              <a:lin ang="2700000" scaled="1"/>
            </a:gra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3" name="Text Box 348"/>
            <p:cNvSpPr txBox="1">
              <a:spLocks noChangeArrowheads="1"/>
            </p:cNvSpPr>
            <p:nvPr/>
          </p:nvSpPr>
          <p:spPr bwMode="auto">
            <a:xfrm>
              <a:off x="23780" y="2431"/>
              <a:ext cx="585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5121275">
                <a:spcBef>
                  <a:spcPct val="50000"/>
                </a:spcBef>
              </a:pPr>
              <a:r>
                <a:rPr lang="en-US" sz="4800" b="1" dirty="0"/>
                <a:t>4. Conclusion</a:t>
              </a:r>
            </a:p>
          </p:txBody>
        </p:sp>
      </p:grpSp>
      <p:sp>
        <p:nvSpPr>
          <p:cNvPr id="2064" name="Text Box 429"/>
          <p:cNvSpPr txBox="1">
            <a:spLocks noChangeArrowheads="1"/>
          </p:cNvSpPr>
          <p:nvPr/>
        </p:nvSpPr>
        <p:spPr bwMode="auto">
          <a:xfrm>
            <a:off x="34220263" y="23732008"/>
            <a:ext cx="162702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5121275"/>
            <a:r>
              <a:rPr lang="en-US" sz="3200" dirty="0"/>
              <a:t>Automated 3D multimodal image-analysis methods show potential for effectively identifying suspect central-chest lesions depicted in PET/CT studies. </a:t>
            </a:r>
            <a:endParaRPr lang="en-US" sz="3200" baseline="30000" dirty="0"/>
          </a:p>
        </p:txBody>
      </p:sp>
      <p:grpSp>
        <p:nvGrpSpPr>
          <p:cNvPr id="2065" name="Group 1471"/>
          <p:cNvGrpSpPr>
            <a:grpSpLocks/>
          </p:cNvGrpSpPr>
          <p:nvPr/>
        </p:nvGrpSpPr>
        <p:grpSpPr bwMode="auto">
          <a:xfrm>
            <a:off x="34001189" y="25136164"/>
            <a:ext cx="16597313" cy="1371600"/>
            <a:chOff x="21480" y="3770"/>
            <a:chExt cx="10455" cy="864"/>
          </a:xfrm>
        </p:grpSpPr>
        <p:sp>
          <p:nvSpPr>
            <p:cNvPr id="2110" name="AutoShape 430"/>
            <p:cNvSpPr>
              <a:spLocks noChangeArrowheads="1"/>
            </p:cNvSpPr>
            <p:nvPr/>
          </p:nvSpPr>
          <p:spPr bwMode="auto">
            <a:xfrm>
              <a:off x="21480" y="3770"/>
              <a:ext cx="10455" cy="86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DF0"/>
                </a:gs>
                <a:gs pos="100000">
                  <a:srgbClr val="1A57D0"/>
                </a:gs>
              </a:gsLst>
              <a:lin ang="2700000" scaled="1"/>
            </a:gra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1" name="Text Box 431"/>
            <p:cNvSpPr txBox="1">
              <a:spLocks noChangeArrowheads="1"/>
            </p:cNvSpPr>
            <p:nvPr/>
          </p:nvSpPr>
          <p:spPr bwMode="auto">
            <a:xfrm>
              <a:off x="23745" y="3878"/>
              <a:ext cx="5856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5121275">
                <a:spcBef>
                  <a:spcPct val="50000"/>
                </a:spcBef>
              </a:pPr>
              <a:r>
                <a:rPr lang="en-US" sz="4800" b="1" dirty="0"/>
                <a:t>References</a:t>
              </a:r>
            </a:p>
          </p:txBody>
        </p:sp>
      </p:grpSp>
      <p:sp>
        <p:nvSpPr>
          <p:cNvPr id="2066" name="Text Box 434"/>
          <p:cNvSpPr txBox="1">
            <a:spLocks noChangeArrowheads="1"/>
          </p:cNvSpPr>
          <p:nvPr/>
        </p:nvSpPr>
        <p:spPr bwMode="auto">
          <a:xfrm>
            <a:off x="34244160" y="30752788"/>
            <a:ext cx="132492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5121275"/>
            <a:r>
              <a:rPr lang="en-US" sz="3200" dirty="0"/>
              <a:t>This work </a:t>
            </a:r>
            <a:r>
              <a:rPr lang="en-US" sz="3200" dirty="0" smtClean="0"/>
              <a:t>was partially supported by </a:t>
            </a:r>
            <a:r>
              <a:rPr lang="en-US" sz="3200" dirty="0"/>
              <a:t>NIH NCI </a:t>
            </a:r>
            <a:r>
              <a:rPr lang="en-US" sz="3200" dirty="0" smtClean="0"/>
              <a:t>grant </a:t>
            </a:r>
            <a:r>
              <a:rPr lang="en-US" sz="3200" dirty="0"/>
              <a:t>#R01-CA151433.</a:t>
            </a:r>
          </a:p>
        </p:txBody>
      </p:sp>
      <p:sp>
        <p:nvSpPr>
          <p:cNvPr id="2067" name="Text Box 435"/>
          <p:cNvSpPr txBox="1">
            <a:spLocks noChangeArrowheads="1"/>
          </p:cNvSpPr>
          <p:nvPr/>
        </p:nvSpPr>
        <p:spPr bwMode="auto">
          <a:xfrm>
            <a:off x="34110727" y="26504316"/>
            <a:ext cx="164877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5800" indent="-685800" defTabSz="5121275">
              <a:buFontTx/>
              <a:buAutoNum type="arabicPeriod"/>
            </a:pPr>
            <a:r>
              <a:rPr lang="en-US" sz="2800" dirty="0" smtClean="0"/>
              <a:t>D. W. Townsend, “A combined PET/CT scanner: the choices,” </a:t>
            </a:r>
            <a:r>
              <a:rPr lang="en-US" sz="2800" i="1" dirty="0" smtClean="0"/>
              <a:t>J. Nuclear Med</a:t>
            </a:r>
            <a:r>
              <a:rPr lang="en-US" sz="2800" dirty="0" smtClean="0"/>
              <a:t>., vol. 42, no. 3, pp. 533-534, 2001.</a:t>
            </a:r>
          </a:p>
          <a:p>
            <a:pPr marL="685800" indent="-685800" defTabSz="5121275">
              <a:buFontTx/>
              <a:buAutoNum type="arabicPeriod"/>
            </a:pPr>
            <a:r>
              <a:rPr lang="en-US" sz="2800" dirty="0" smtClean="0"/>
              <a:t>T. M. Blodgett, C. C. Meltzer, and D. W. Townsend, “PET/CT: form and function,” </a:t>
            </a:r>
            <a:r>
              <a:rPr lang="en-US" sz="2800" i="1" dirty="0" smtClean="0"/>
              <a:t>Radiology</a:t>
            </a:r>
            <a:r>
              <a:rPr lang="en-US" sz="2800" dirty="0" smtClean="0"/>
              <a:t>, vol. 242, no. 2, pp. 360-385, Feb. 2007.</a:t>
            </a:r>
          </a:p>
          <a:p>
            <a:pPr marL="685800" indent="-685800" defTabSz="5121275">
              <a:buFontTx/>
              <a:buAutoNum type="arabicPeriod"/>
            </a:pPr>
            <a:r>
              <a:rPr lang="en-US" sz="2800" dirty="0" smtClean="0"/>
              <a:t>N</a:t>
            </a:r>
            <a:r>
              <a:rPr lang="en-US" sz="2800" dirty="0"/>
              <a:t>.</a:t>
            </a:r>
            <a:r>
              <a:rPr lang="en-US" sz="2800" dirty="0" smtClean="0"/>
              <a:t> Otsu, “A threshold </a:t>
            </a:r>
            <a:r>
              <a:rPr lang="en-US" sz="2800" dirty="0"/>
              <a:t>s</a:t>
            </a:r>
            <a:r>
              <a:rPr lang="en-US" sz="2800" dirty="0" smtClean="0"/>
              <a:t>election </a:t>
            </a:r>
            <a:r>
              <a:rPr lang="en-US" sz="2800" dirty="0"/>
              <a:t>m</a:t>
            </a:r>
            <a:r>
              <a:rPr lang="en-US" sz="2800" dirty="0" smtClean="0"/>
              <a:t>ethod from gray-level histograms,” in </a:t>
            </a:r>
            <a:r>
              <a:rPr lang="en-US" sz="2800" i="1" dirty="0" smtClean="0"/>
              <a:t>IEEE Trans. Sys., Man., Cyber.</a:t>
            </a:r>
            <a:r>
              <a:rPr lang="en-US" sz="2800" dirty="0" smtClean="0"/>
              <a:t>, vol. SMC-9, pp. 62-66, 1979.</a:t>
            </a:r>
          </a:p>
        </p:txBody>
      </p:sp>
      <p:sp>
        <p:nvSpPr>
          <p:cNvPr id="2068" name="Text Box 1026"/>
          <p:cNvSpPr txBox="1">
            <a:spLocks noChangeArrowheads="1"/>
          </p:cNvSpPr>
          <p:nvPr/>
        </p:nvSpPr>
        <p:spPr bwMode="auto">
          <a:xfrm>
            <a:off x="34226502" y="5045932"/>
            <a:ext cx="159940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5121275">
              <a:spcBef>
                <a:spcPct val="25000"/>
              </a:spcBef>
            </a:pPr>
            <a:r>
              <a:rPr lang="en-US" sz="3200" dirty="0" smtClean="0"/>
              <a:t>The table below shows the detection results we achieved over </a:t>
            </a:r>
            <a:r>
              <a:rPr lang="en-US" sz="3200" dirty="0"/>
              <a:t>the four </a:t>
            </a:r>
            <a:r>
              <a:rPr lang="en-US" sz="3200" dirty="0" smtClean="0"/>
              <a:t>test cases </a:t>
            </a:r>
            <a:r>
              <a:rPr lang="en-US" sz="3200" dirty="0"/>
              <a:t>and 26 ground-truth </a:t>
            </a:r>
            <a:r>
              <a:rPr lang="en-US" sz="3200" dirty="0" smtClean="0"/>
              <a:t>lesions.  Figure 5 depicts graphical results for one case. </a:t>
            </a:r>
            <a:endParaRPr lang="en-US" sz="3200" dirty="0">
              <a:cs typeface="Arial" charset="0"/>
            </a:endParaRPr>
          </a:p>
        </p:txBody>
      </p:sp>
      <p:pic>
        <p:nvPicPr>
          <p:cNvPr id="2069" name="Picture 1569" descr="ps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950" y="654050"/>
            <a:ext cx="34925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70" name="Group 1926"/>
          <p:cNvGrpSpPr>
            <a:grpSpLocks/>
          </p:cNvGrpSpPr>
          <p:nvPr/>
        </p:nvGrpSpPr>
        <p:grpSpPr bwMode="auto">
          <a:xfrm>
            <a:off x="33964677" y="29348632"/>
            <a:ext cx="16597312" cy="1371600"/>
            <a:chOff x="21458" y="7284"/>
            <a:chExt cx="10455" cy="864"/>
          </a:xfrm>
        </p:grpSpPr>
        <p:sp>
          <p:nvSpPr>
            <p:cNvPr id="2108" name="AutoShape 1927"/>
            <p:cNvSpPr>
              <a:spLocks noChangeArrowheads="1"/>
            </p:cNvSpPr>
            <p:nvPr/>
          </p:nvSpPr>
          <p:spPr bwMode="auto">
            <a:xfrm>
              <a:off x="21458" y="7284"/>
              <a:ext cx="10455" cy="86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DF0"/>
                </a:gs>
                <a:gs pos="100000">
                  <a:srgbClr val="1A57D0"/>
                </a:gs>
              </a:gsLst>
              <a:lin ang="2700000" scaled="1"/>
            </a:gra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9" name="Text Box 1928"/>
            <p:cNvSpPr txBox="1">
              <a:spLocks noChangeArrowheads="1"/>
            </p:cNvSpPr>
            <p:nvPr/>
          </p:nvSpPr>
          <p:spPr bwMode="auto">
            <a:xfrm>
              <a:off x="21480" y="7488"/>
              <a:ext cx="1038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5121275">
                <a:spcBef>
                  <a:spcPct val="50000"/>
                </a:spcBef>
              </a:pPr>
              <a:r>
                <a:rPr lang="en-US" sz="4800" b="1" dirty="0"/>
                <a:t>Acknowledgments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730018"/>
              </p:ext>
            </p:extLst>
          </p:nvPr>
        </p:nvGraphicFramePr>
        <p:xfrm>
          <a:off x="34112444" y="6208116"/>
          <a:ext cx="15821073" cy="3014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7020"/>
                <a:gridCol w="7080362"/>
                <a:gridCol w="5273691"/>
              </a:tblGrid>
              <a:tr h="1004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dirty="0">
                          <a:solidFill>
                            <a:schemeClr val="tx1"/>
                          </a:solidFill>
                          <a:effectLst/>
                        </a:rPr>
                        <a:t>Data Used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dirty="0" smtClean="0">
                          <a:solidFill>
                            <a:schemeClr val="tx1"/>
                          </a:solidFill>
                          <a:effectLst/>
                        </a:rPr>
                        <a:t>Mean SUV Threshold</a:t>
                      </a:r>
                      <a:r>
                        <a:rPr lang="en-US" sz="2800" u="none" dirty="0" smtClean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u="sng" dirty="0">
                          <a:solidFill>
                            <a:schemeClr val="tx1"/>
                          </a:solidFill>
                          <a:effectLst/>
                        </a:rPr>
                        <a:t>False-Detection Rate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(%)**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</a:tr>
              <a:tr h="1004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PET only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***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3.01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2800" dirty="0" smtClean="0">
                          <a:effectLst/>
                        </a:rPr>
                        <a:t>(range</a:t>
                      </a:r>
                      <a:r>
                        <a:rPr lang="en-US" sz="2800" dirty="0">
                          <a:effectLst/>
                        </a:rPr>
                        <a:t>: 2.58 – 3.55)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71 (range: 50-88)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</a:tr>
              <a:tr h="1004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PET/CT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3.29 (range: 3.12 – 3.39)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44 (range: 0 – 61)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77" name="Text Box 1026"/>
          <p:cNvSpPr txBox="1">
            <a:spLocks noChangeArrowheads="1"/>
          </p:cNvSpPr>
          <p:nvPr/>
        </p:nvSpPr>
        <p:spPr bwMode="auto">
          <a:xfrm>
            <a:off x="34220263" y="9350730"/>
            <a:ext cx="1599406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/>
              <a:t>*SUV threshold = lowest SUV that enables 100% sensitivity to ground-truth lesions.</a:t>
            </a:r>
          </a:p>
          <a:p>
            <a:r>
              <a:rPr lang="en-US" sz="2800" dirty="0" smtClean="0"/>
              <a:t>**</a:t>
            </a:r>
            <a:r>
              <a:rPr lang="en-US" sz="2800" dirty="0"/>
              <a:t>A false detection represents a </a:t>
            </a:r>
            <a:r>
              <a:rPr lang="en-US" sz="2800" dirty="0" smtClean="0"/>
              <a:t>detected region </a:t>
            </a:r>
            <a:r>
              <a:rPr lang="en-US" sz="2800" dirty="0"/>
              <a:t>not corresponding to a ground-truth </a:t>
            </a:r>
            <a:r>
              <a:rPr lang="en-US" sz="2800" dirty="0" smtClean="0"/>
              <a:t>lesion. </a:t>
            </a:r>
            <a:endParaRPr lang="en-US" sz="2800" dirty="0"/>
          </a:p>
          <a:p>
            <a:r>
              <a:rPr lang="en-US" sz="2800" dirty="0" smtClean="0"/>
              <a:t>*** “PET </a:t>
            </a:r>
            <a:r>
              <a:rPr lang="en-US" sz="2800" dirty="0"/>
              <a:t>only” situation involved only applying steps (3-4) of the automated analysis to the complete unmasked 3D PET </a:t>
            </a:r>
            <a:r>
              <a:rPr lang="en-US" sz="2800" dirty="0" smtClean="0"/>
              <a:t>scan.  Hence</a:t>
            </a:r>
            <a:r>
              <a:rPr lang="en-US" sz="2800" dirty="0"/>
              <a:t>, this results in different SUV thresholds than those derived by the full automated </a:t>
            </a:r>
            <a:r>
              <a:rPr lang="en-US" sz="2800" dirty="0" smtClean="0"/>
              <a:t>PET/CT analysis</a:t>
            </a:r>
            <a:r>
              <a:rPr lang="en-US" sz="2800" dirty="0"/>
              <a:t>. </a:t>
            </a:r>
          </a:p>
        </p:txBody>
      </p:sp>
      <p:sp>
        <p:nvSpPr>
          <p:cNvPr id="78" name="Text Box 1026"/>
          <p:cNvSpPr txBox="1">
            <a:spLocks noChangeArrowheads="1"/>
          </p:cNvSpPr>
          <p:nvPr/>
        </p:nvSpPr>
        <p:spPr bwMode="auto">
          <a:xfrm>
            <a:off x="33824697" y="19087492"/>
            <a:ext cx="1633369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5121275">
              <a:spcBef>
                <a:spcPct val="25000"/>
              </a:spcBef>
            </a:pPr>
            <a:r>
              <a:rPr lang="en-US" sz="3200" dirty="0"/>
              <a:t>For all cases, the automated </a:t>
            </a:r>
            <a:r>
              <a:rPr lang="en-US" sz="3200" dirty="0" smtClean="0"/>
              <a:t>PET/CT analysis </a:t>
            </a:r>
            <a:r>
              <a:rPr lang="en-US" sz="3200" dirty="0"/>
              <a:t>derived an SUV threshold enabling 100% sensitivity, while </a:t>
            </a:r>
            <a:r>
              <a:rPr lang="en-US" sz="3200" dirty="0" smtClean="0"/>
              <a:t>lowering the </a:t>
            </a:r>
            <a:r>
              <a:rPr lang="en-US" sz="3200" dirty="0"/>
              <a:t>false-detection </a:t>
            </a:r>
            <a:r>
              <a:rPr lang="en-US" sz="3200" dirty="0" smtClean="0"/>
              <a:t>rate over PET-only analysis. </a:t>
            </a:r>
            <a:r>
              <a:rPr lang="en-US" sz="3200" dirty="0"/>
              <a:t>The results demonstrate that combined PET/CT analysis lowers the false-detection rate by 38%. In addition, PET-only analysis placed all 26 ground-truth lesions in only 14 detected regions (i.e., 12 lesions merged with others), while PET/CT analysis better distinguished the lesions, using 18 detection regions. </a:t>
            </a:r>
            <a:endParaRPr lang="en-US" sz="3200" dirty="0">
              <a:cs typeface="Arial" charset="0"/>
            </a:endParaRPr>
          </a:p>
        </p:txBody>
      </p:sp>
      <p:sp>
        <p:nvSpPr>
          <p:cNvPr id="90" name="Text Box 1026"/>
          <p:cNvSpPr txBox="1">
            <a:spLocks noChangeArrowheads="1"/>
          </p:cNvSpPr>
          <p:nvPr/>
        </p:nvSpPr>
        <p:spPr bwMode="auto">
          <a:xfrm>
            <a:off x="17917217" y="16301305"/>
            <a:ext cx="153719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Figure 3.  </a:t>
            </a:r>
            <a:r>
              <a:rPr lang="en-US" sz="2800" dirty="0" smtClean="0"/>
              <a:t>(1) </a:t>
            </a:r>
            <a:r>
              <a:rPr lang="en-US" sz="2800" dirty="0"/>
              <a:t>O</a:t>
            </a:r>
            <a:r>
              <a:rPr lang="en-US" sz="2800" dirty="0" smtClean="0"/>
              <a:t>riginal 3D PET volume. (2) </a:t>
            </a:r>
            <a:r>
              <a:rPr lang="en-US" sz="2800" dirty="0"/>
              <a:t>M</a:t>
            </a:r>
            <a:r>
              <a:rPr lang="en-US" sz="2800" dirty="0" smtClean="0"/>
              <a:t>asked 3D PET volume after applying CT-based central-chest mask.  (3) </a:t>
            </a:r>
            <a:r>
              <a:rPr lang="en-US" sz="2800" dirty="0"/>
              <a:t>S</a:t>
            </a:r>
            <a:r>
              <a:rPr lang="en-US" sz="2800" dirty="0" smtClean="0"/>
              <a:t>egmented 3D  PET volume using automatically obtained </a:t>
            </a:r>
            <a:r>
              <a:rPr lang="en-US" sz="2800" dirty="0" err="1" smtClean="0"/>
              <a:t>SUV</a:t>
            </a:r>
            <a:r>
              <a:rPr lang="en-US" sz="2800" baseline="-25000" dirty="0" err="1" smtClean="0"/>
              <a:t>threshold</a:t>
            </a:r>
            <a:r>
              <a:rPr lang="en-US" sz="2800" dirty="0"/>
              <a:t> </a:t>
            </a:r>
            <a:r>
              <a:rPr lang="en-US" sz="2800" dirty="0" smtClean="0"/>
              <a:t>= 3.38. (4) </a:t>
            </a:r>
            <a:r>
              <a:rPr lang="en-US" sz="2800" dirty="0"/>
              <a:t>F</a:t>
            </a:r>
            <a:r>
              <a:rPr lang="en-US" sz="2800" dirty="0" smtClean="0"/>
              <a:t>inal detected lesions after small regions removed (case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21405.98).</a:t>
            </a:r>
          </a:p>
        </p:txBody>
      </p:sp>
      <p:sp>
        <p:nvSpPr>
          <p:cNvPr id="102" name="Text Box 1026"/>
          <p:cNvSpPr txBox="1">
            <a:spLocks noChangeArrowheads="1"/>
          </p:cNvSpPr>
          <p:nvPr/>
        </p:nvSpPr>
        <p:spPr bwMode="auto">
          <a:xfrm>
            <a:off x="33824697" y="17162437"/>
            <a:ext cx="1654925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Figure 5.</a:t>
            </a:r>
            <a:r>
              <a:rPr lang="en-US" sz="2800" dirty="0" smtClean="0"/>
              <a:t>  The above figures show 11 ground-truth 3D lesions </a:t>
            </a:r>
            <a:r>
              <a:rPr lang="en-US" sz="2800" dirty="0"/>
              <a:t>and </a:t>
            </a:r>
            <a:r>
              <a:rPr lang="en-US" sz="2800" dirty="0" smtClean="0"/>
              <a:t>final regions detected </a:t>
            </a:r>
            <a:r>
              <a:rPr lang="en-US" sz="2800" dirty="0"/>
              <a:t>using </a:t>
            </a:r>
            <a:r>
              <a:rPr lang="en-US" sz="2800" dirty="0" smtClean="0"/>
              <a:t>PET  only and using PET/CT together. Falsely detected regions are highlighted by red ellipses. We can see from the figures that PET/CT has  a smaller number of falsely detected lesions as compared to using PET only (case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21405.98).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6179264" y="10250738"/>
            <a:ext cx="5789237" cy="6004764"/>
            <a:chOff x="18331232" y="10498678"/>
            <a:chExt cx="6405345" cy="6643810"/>
          </a:xfrm>
        </p:grpSpPr>
        <p:pic>
          <p:nvPicPr>
            <p:cNvPr id="88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6577" y="10498678"/>
              <a:ext cx="6400000" cy="664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8331232" y="10498678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</a:rPr>
                <a:t>3</a:t>
              </a:r>
              <a:endParaRPr 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197973" y="3615685"/>
            <a:ext cx="5784406" cy="6004764"/>
            <a:chOff x="25089735" y="3634693"/>
            <a:chExt cx="6400000" cy="6643810"/>
          </a:xfrm>
        </p:grpSpPr>
        <p:pic>
          <p:nvPicPr>
            <p:cNvPr id="70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9735" y="3634693"/>
              <a:ext cx="6400000" cy="664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4" name="TextBox 113"/>
            <p:cNvSpPr txBox="1"/>
            <p:nvPr/>
          </p:nvSpPr>
          <p:spPr>
            <a:xfrm>
              <a:off x="25089735" y="3634693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</a:rPr>
                <a:t>2</a:t>
              </a:r>
              <a:endParaRPr 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551172" y="3615685"/>
            <a:ext cx="5800000" cy="6020952"/>
            <a:chOff x="18578979" y="3634694"/>
            <a:chExt cx="6417253" cy="6661722"/>
          </a:xfrm>
        </p:grpSpPr>
        <p:pic>
          <p:nvPicPr>
            <p:cNvPr id="66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8979" y="3634694"/>
              <a:ext cx="6417253" cy="6661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1" name="TextBox 120"/>
            <p:cNvSpPr txBox="1"/>
            <p:nvPr/>
          </p:nvSpPr>
          <p:spPr>
            <a:xfrm>
              <a:off x="18578979" y="3641725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</a:rPr>
                <a:t>1</a:t>
              </a:r>
              <a:endParaRPr 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558969" y="10250738"/>
            <a:ext cx="5784406" cy="6004764"/>
            <a:chOff x="24859673" y="10498678"/>
            <a:chExt cx="6400000" cy="6643810"/>
          </a:xfrm>
        </p:grpSpPr>
        <p:pic>
          <p:nvPicPr>
            <p:cNvPr id="89" name="Picture 1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9673" y="10498678"/>
              <a:ext cx="6400000" cy="6643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6" name="TextBox 115"/>
            <p:cNvSpPr txBox="1"/>
            <p:nvPr/>
          </p:nvSpPr>
          <p:spPr>
            <a:xfrm>
              <a:off x="24859673" y="10498678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</a:rPr>
                <a:t>4</a:t>
              </a:r>
              <a:endParaRPr 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3" name="Text Box 1026"/>
          <p:cNvSpPr txBox="1">
            <a:spLocks noChangeArrowheads="1"/>
          </p:cNvSpPr>
          <p:nvPr/>
        </p:nvSpPr>
        <p:spPr bwMode="auto">
          <a:xfrm>
            <a:off x="550571" y="13434864"/>
            <a:ext cx="52800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Axial CT section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550571" y="8667750"/>
            <a:ext cx="16177127" cy="4724401"/>
            <a:chOff x="550571" y="8667750"/>
            <a:chExt cx="16177127" cy="4724401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58" b="6591"/>
            <a:stretch/>
          </p:blipFill>
          <p:spPr bwMode="auto">
            <a:xfrm>
              <a:off x="550571" y="8667750"/>
              <a:ext cx="5302381" cy="472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58" b="6591"/>
            <a:stretch/>
          </p:blipFill>
          <p:spPr bwMode="auto">
            <a:xfrm>
              <a:off x="11425317" y="8667750"/>
              <a:ext cx="5302381" cy="472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58" b="6591"/>
            <a:stretch/>
          </p:blipFill>
          <p:spPr bwMode="auto">
            <a:xfrm>
              <a:off x="5964382" y="8667751"/>
              <a:ext cx="5302381" cy="472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7" name="Text Box 1026"/>
          <p:cNvSpPr txBox="1">
            <a:spLocks noChangeArrowheads="1"/>
          </p:cNvSpPr>
          <p:nvPr/>
        </p:nvSpPr>
        <p:spPr bwMode="auto">
          <a:xfrm>
            <a:off x="583235" y="13974924"/>
            <a:ext cx="1617712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Figure 1</a:t>
            </a:r>
            <a:r>
              <a:rPr lang="en-US" sz="2800" dirty="0" smtClean="0"/>
              <a:t>. The high-resolution CT data (∆x </a:t>
            </a:r>
            <a:r>
              <a:rPr lang="en-US" sz="2800" dirty="0"/>
              <a:t>= </a:t>
            </a:r>
            <a:r>
              <a:rPr lang="en-US" sz="2800" dirty="0" smtClean="0"/>
              <a:t>∆y </a:t>
            </a:r>
            <a:r>
              <a:rPr lang="en-US" sz="2800" dirty="0"/>
              <a:t>= </a:t>
            </a:r>
            <a:r>
              <a:rPr lang="en-US" sz="2800" dirty="0" smtClean="0"/>
              <a:t>0.88  mm) clearly shows detailed anatomical relationships, while the lower-resolution PET </a:t>
            </a:r>
            <a:r>
              <a:rPr lang="en-US" sz="2800" dirty="0"/>
              <a:t>(∆x = ∆y = </a:t>
            </a:r>
            <a:r>
              <a:rPr lang="en-US" sz="2800" dirty="0" smtClean="0"/>
              <a:t> 4.0 </a:t>
            </a:r>
            <a:r>
              <a:rPr lang="en-US" sz="2800" dirty="0"/>
              <a:t>mm) </a:t>
            </a:r>
            <a:r>
              <a:rPr lang="en-US" sz="2800" dirty="0" smtClean="0"/>
              <a:t> highlights suspicious lymph nodes. Data fusion combines the strengths of the </a:t>
            </a:r>
            <a:r>
              <a:rPr lang="en-US" sz="2800" dirty="0"/>
              <a:t>two modalities (case </a:t>
            </a:r>
            <a:r>
              <a:rPr lang="en-US" sz="2800" dirty="0" smtClean="0"/>
              <a:t>21405.98). </a:t>
            </a:r>
            <a:endParaRPr lang="en-US" sz="2800" dirty="0"/>
          </a:p>
        </p:txBody>
      </p:sp>
      <p:sp>
        <p:nvSpPr>
          <p:cNvPr id="149" name="Text Box 1026"/>
          <p:cNvSpPr txBox="1">
            <a:spLocks noChangeArrowheads="1"/>
          </p:cNvSpPr>
          <p:nvPr/>
        </p:nvSpPr>
        <p:spPr bwMode="auto">
          <a:xfrm>
            <a:off x="5977115" y="13398860"/>
            <a:ext cx="52800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Corresponding PET section</a:t>
            </a:r>
            <a:endParaRPr lang="en-US" sz="2800" dirty="0"/>
          </a:p>
        </p:txBody>
      </p:sp>
      <p:sp>
        <p:nvSpPr>
          <p:cNvPr id="150" name="Text Box 1026"/>
          <p:cNvSpPr txBox="1">
            <a:spLocks noChangeArrowheads="1"/>
          </p:cNvSpPr>
          <p:nvPr/>
        </p:nvSpPr>
        <p:spPr bwMode="auto">
          <a:xfrm>
            <a:off x="11458753" y="13398860"/>
            <a:ext cx="52800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</a:t>
            </a:r>
            <a:r>
              <a:rPr lang="en-US" sz="2800" dirty="0" smtClean="0"/>
              <a:t>used PET/CT section</a:t>
            </a:r>
            <a:endParaRPr lang="en-US" sz="28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539425" y="25172168"/>
            <a:ext cx="16113450" cy="5481481"/>
            <a:chOff x="539425" y="25418771"/>
            <a:chExt cx="16113450" cy="5481481"/>
          </a:xfrm>
        </p:grpSpPr>
        <p:pic>
          <p:nvPicPr>
            <p:cNvPr id="173" name="Picture 2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25" y="25437486"/>
              <a:ext cx="5302381" cy="5439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" name="Picture 2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771" y="25423204"/>
              <a:ext cx="5240000" cy="5477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5" name="Picture 3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0494" y="25418771"/>
              <a:ext cx="5302381" cy="5477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6" name="Text Box 1026"/>
          <p:cNvSpPr txBox="1">
            <a:spLocks noChangeArrowheads="1"/>
          </p:cNvSpPr>
          <p:nvPr/>
        </p:nvSpPr>
        <p:spPr bwMode="auto">
          <a:xfrm>
            <a:off x="474273" y="31220840"/>
            <a:ext cx="160198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Figure 2</a:t>
            </a:r>
            <a:r>
              <a:rPr lang="en-US" sz="2800" dirty="0" smtClean="0"/>
              <a:t>. 2D axial, sagittal, and coronal </a:t>
            </a:r>
            <a:r>
              <a:rPr lang="en-US" sz="2800" dirty="0"/>
              <a:t>slices with the </a:t>
            </a:r>
            <a:r>
              <a:rPr lang="en-US" sz="2800" dirty="0" smtClean="0"/>
              <a:t>extracted </a:t>
            </a:r>
            <a:r>
              <a:rPr lang="en-US" sz="2800" dirty="0"/>
              <a:t>central-chest </a:t>
            </a:r>
            <a:r>
              <a:rPr lang="en-US" sz="2800" dirty="0" smtClean="0"/>
              <a:t>mask (blue) obtained from automated 3D CT analysis (case 21405.98).</a:t>
            </a:r>
          </a:p>
        </p:txBody>
      </p:sp>
      <p:sp>
        <p:nvSpPr>
          <p:cNvPr id="178" name="Text Box 1026"/>
          <p:cNvSpPr txBox="1">
            <a:spLocks noChangeArrowheads="1"/>
          </p:cNvSpPr>
          <p:nvPr/>
        </p:nvSpPr>
        <p:spPr bwMode="auto">
          <a:xfrm>
            <a:off x="17917216" y="30140720"/>
            <a:ext cx="153719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Figure 4. </a:t>
            </a:r>
            <a:r>
              <a:rPr lang="en-US" sz="2800" dirty="0" smtClean="0"/>
              <a:t>Example display from our multimodal PET/CT visualization </a:t>
            </a:r>
            <a:r>
              <a:rPr lang="en-US" sz="2800" dirty="0"/>
              <a:t>s</a:t>
            </a:r>
            <a:r>
              <a:rPr lang="en-US" sz="2800" dirty="0" smtClean="0"/>
              <a:t>ystem. The final detected region #3 is selected and highlighted by a single click in the 3D viewer. All slicers simultaneously show the following visual and quantitative region information: location, </a:t>
            </a:r>
            <a:r>
              <a:rPr lang="en-US" sz="2800" dirty="0" err="1" smtClean="0"/>
              <a:t>SUV</a:t>
            </a:r>
            <a:r>
              <a:rPr lang="en-US" sz="2800" baseline="-25000" dirty="0" err="1" smtClean="0"/>
              <a:t>min</a:t>
            </a:r>
            <a:r>
              <a:rPr lang="en-US" sz="2800" dirty="0" smtClean="0"/>
              <a:t>, </a:t>
            </a:r>
            <a:r>
              <a:rPr lang="en-US" sz="2800" dirty="0" err="1" smtClean="0"/>
              <a:t>SUV</a:t>
            </a:r>
            <a:r>
              <a:rPr lang="en-US" sz="2800" baseline="-25000" dirty="0" err="1" smtClean="0"/>
              <a:t>max</a:t>
            </a:r>
            <a:r>
              <a:rPr lang="en-US" sz="2800" dirty="0" smtClean="0"/>
              <a:t>, </a:t>
            </a:r>
            <a:r>
              <a:rPr lang="en-US" sz="2800" dirty="0" err="1" smtClean="0"/>
              <a:t>SUV</a:t>
            </a:r>
            <a:r>
              <a:rPr lang="en-US" sz="2800" baseline="-25000" dirty="0" err="1" smtClean="0"/>
              <a:t>mean</a:t>
            </a:r>
            <a:r>
              <a:rPr lang="en-US" sz="2800" dirty="0" smtClean="0"/>
              <a:t>, short and long axis lengths in cm, and volume in mm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. Each detected region is annotated with a letter ‘R’ followed by an ordinal number (case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21405.98).</a:t>
            </a:r>
            <a:endParaRPr lang="en-US" sz="2800" dirty="0"/>
          </a:p>
        </p:txBody>
      </p:sp>
      <p:sp>
        <p:nvSpPr>
          <p:cNvPr id="181" name="Right Arrow 180"/>
          <p:cNvSpPr/>
          <p:nvPr/>
        </p:nvSpPr>
        <p:spPr bwMode="auto">
          <a:xfrm rot="10800000">
            <a:off x="25388046" y="12432034"/>
            <a:ext cx="683206" cy="5287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1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6" name="Right Arrow 185"/>
          <p:cNvSpPr/>
          <p:nvPr/>
        </p:nvSpPr>
        <p:spPr bwMode="auto">
          <a:xfrm>
            <a:off x="25468096" y="6269055"/>
            <a:ext cx="683206" cy="5287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1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7" name="Right Arrow 186"/>
          <p:cNvSpPr/>
          <p:nvPr/>
        </p:nvSpPr>
        <p:spPr bwMode="auto">
          <a:xfrm rot="5400000">
            <a:off x="28753306" y="9695262"/>
            <a:ext cx="645984" cy="5287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1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3995446" y="11517230"/>
            <a:ext cx="16162946" cy="5446026"/>
            <a:chOff x="33995446" y="11421454"/>
            <a:chExt cx="16162946" cy="5446026"/>
          </a:xfrm>
        </p:grpSpPr>
        <p:grpSp>
          <p:nvGrpSpPr>
            <p:cNvPr id="47" name="Group 46"/>
            <p:cNvGrpSpPr/>
            <p:nvPr/>
          </p:nvGrpSpPr>
          <p:grpSpPr>
            <a:xfrm>
              <a:off x="39481324" y="11421454"/>
              <a:ext cx="5240000" cy="5443413"/>
              <a:chOff x="39337308" y="11421454"/>
              <a:chExt cx="5240000" cy="544341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39337308" y="11425248"/>
                <a:ext cx="5240000" cy="5439619"/>
                <a:chOff x="38710689" y="11425248"/>
                <a:chExt cx="5240000" cy="5439619"/>
              </a:xfrm>
            </p:grpSpPr>
            <p:pic>
              <p:nvPicPr>
                <p:cNvPr id="74" name="Picture 19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10689" y="11425248"/>
                  <a:ext cx="5240000" cy="54396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" name="Oval 24"/>
                <p:cNvSpPr/>
                <p:nvPr/>
              </p:nvSpPr>
              <p:spPr bwMode="auto">
                <a:xfrm>
                  <a:off x="41311587" y="15377235"/>
                  <a:ext cx="326986" cy="128035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512127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100" b="0" i="0" u="sng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5" name="Oval 134"/>
                <p:cNvSpPr/>
                <p:nvPr/>
              </p:nvSpPr>
              <p:spPr bwMode="auto">
                <a:xfrm>
                  <a:off x="40041871" y="15594971"/>
                  <a:ext cx="3671341" cy="1081978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512127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100" b="0" i="0" u="sng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6" name="Oval 135"/>
                <p:cNvSpPr/>
                <p:nvPr/>
              </p:nvSpPr>
              <p:spPr bwMode="auto">
                <a:xfrm>
                  <a:off x="40854345" y="12258968"/>
                  <a:ext cx="381597" cy="210801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512127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100" b="0" i="0" u="sng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 bwMode="auto">
                <a:xfrm>
                  <a:off x="41466413" y="12588227"/>
                  <a:ext cx="381597" cy="210801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512127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100" b="0" i="0" u="sng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 bwMode="auto">
                <a:xfrm>
                  <a:off x="40542719" y="13656966"/>
                  <a:ext cx="470193" cy="281954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512127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100" b="0" i="0" u="sng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6" name="Oval 155"/>
                <p:cNvSpPr/>
                <p:nvPr/>
              </p:nvSpPr>
              <p:spPr bwMode="auto">
                <a:xfrm>
                  <a:off x="40927312" y="14507967"/>
                  <a:ext cx="625660" cy="295049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512127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100" b="0" i="0" u="sng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61" name="Text Box 1026"/>
              <p:cNvSpPr txBox="1">
                <a:spLocks noChangeArrowheads="1"/>
              </p:cNvSpPr>
              <p:nvPr/>
            </p:nvSpPr>
            <p:spPr bwMode="auto">
              <a:xfrm>
                <a:off x="39337308" y="11421454"/>
                <a:ext cx="2620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PET Only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4911732" y="11427861"/>
              <a:ext cx="5246660" cy="5439619"/>
              <a:chOff x="44911732" y="11427861"/>
              <a:chExt cx="5246660" cy="543961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4918392" y="11427861"/>
                <a:ext cx="5240000" cy="5439619"/>
                <a:chOff x="47133592" y="13773792"/>
                <a:chExt cx="5240000" cy="5439619"/>
              </a:xfrm>
            </p:grpSpPr>
            <p:pic>
              <p:nvPicPr>
                <p:cNvPr id="82" name="Picture 22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33592" y="13773792"/>
                  <a:ext cx="5240000" cy="54396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44" name="Oval 143"/>
                <p:cNvSpPr>
                  <a:spLocks noChangeAspect="1"/>
                </p:cNvSpPr>
                <p:nvPr/>
              </p:nvSpPr>
              <p:spPr bwMode="auto">
                <a:xfrm>
                  <a:off x="50069925" y="16004093"/>
                  <a:ext cx="300967" cy="179403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512127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5" name="Oval 144"/>
                <p:cNvSpPr>
                  <a:spLocks noChangeAspect="1"/>
                </p:cNvSpPr>
                <p:nvPr/>
              </p:nvSpPr>
              <p:spPr bwMode="auto">
                <a:xfrm>
                  <a:off x="49929102" y="14898385"/>
                  <a:ext cx="281647" cy="278144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512127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8" name="Oval 187"/>
                <p:cNvSpPr>
                  <a:spLocks noChangeAspect="1"/>
                </p:cNvSpPr>
                <p:nvPr/>
              </p:nvSpPr>
              <p:spPr bwMode="auto">
                <a:xfrm>
                  <a:off x="49610950" y="16904100"/>
                  <a:ext cx="181663" cy="179403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512127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90" name="Text Box 1026"/>
              <p:cNvSpPr txBox="1">
                <a:spLocks noChangeArrowheads="1"/>
              </p:cNvSpPr>
              <p:nvPr/>
            </p:nvSpPr>
            <p:spPr bwMode="auto">
              <a:xfrm>
                <a:off x="44911732" y="11434535"/>
                <a:ext cx="26200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PET/CT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3995446" y="11427861"/>
              <a:ext cx="5240000" cy="5439619"/>
              <a:chOff x="33995446" y="11427861"/>
              <a:chExt cx="5240000" cy="5439619"/>
            </a:xfrm>
          </p:grpSpPr>
          <p:pic>
            <p:nvPicPr>
              <p:cNvPr id="129" name="Picture 23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95446" y="11427861"/>
                <a:ext cx="5240000" cy="54396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1" name="Text Box 1026"/>
              <p:cNvSpPr txBox="1">
                <a:spLocks noChangeArrowheads="1"/>
              </p:cNvSpPr>
              <p:nvPr/>
            </p:nvSpPr>
            <p:spPr bwMode="auto">
              <a:xfrm>
                <a:off x="34001188" y="11434535"/>
                <a:ext cx="40954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</a:rPr>
                  <a:t>Ground-truth lesions</a:t>
                </a:r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95" name="Text Box 1026"/>
          <p:cNvSpPr txBox="1">
            <a:spLocks noChangeArrowheads="1"/>
          </p:cNvSpPr>
          <p:nvPr/>
        </p:nvSpPr>
        <p:spPr bwMode="auto">
          <a:xfrm>
            <a:off x="474273" y="30644776"/>
            <a:ext cx="52800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Axial section</a:t>
            </a:r>
            <a:endParaRPr lang="en-US" sz="2800" dirty="0"/>
          </a:p>
        </p:txBody>
      </p:sp>
      <p:sp>
        <p:nvSpPr>
          <p:cNvPr id="196" name="Text Box 1026"/>
          <p:cNvSpPr txBox="1">
            <a:spLocks noChangeArrowheads="1"/>
          </p:cNvSpPr>
          <p:nvPr/>
        </p:nvSpPr>
        <p:spPr bwMode="auto">
          <a:xfrm>
            <a:off x="5925049" y="30716784"/>
            <a:ext cx="52800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Sagittal section</a:t>
            </a:r>
            <a:endParaRPr lang="en-US" sz="2800" dirty="0"/>
          </a:p>
        </p:txBody>
      </p:sp>
      <p:sp>
        <p:nvSpPr>
          <p:cNvPr id="197" name="Text Box 1026"/>
          <p:cNvSpPr txBox="1">
            <a:spLocks noChangeArrowheads="1"/>
          </p:cNvSpPr>
          <p:nvPr/>
        </p:nvSpPr>
        <p:spPr bwMode="auto">
          <a:xfrm>
            <a:off x="11377207" y="30680780"/>
            <a:ext cx="52800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Coronal section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9874736" y="17899360"/>
            <a:ext cx="11849144" cy="12260572"/>
            <a:chOff x="19302500" y="17988160"/>
            <a:chExt cx="11849144" cy="12260572"/>
          </a:xfrm>
        </p:grpSpPr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2500" y="17988160"/>
              <a:ext cx="11849144" cy="12260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8" name="Text Box 1026"/>
            <p:cNvSpPr txBox="1">
              <a:spLocks noChangeArrowheads="1"/>
            </p:cNvSpPr>
            <p:nvPr/>
          </p:nvSpPr>
          <p:spPr bwMode="auto">
            <a:xfrm>
              <a:off x="19305652" y="18020266"/>
              <a:ext cx="2620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3D Viewer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99" name="Text Box 1026"/>
            <p:cNvSpPr txBox="1">
              <a:spLocks noChangeArrowheads="1"/>
            </p:cNvSpPr>
            <p:nvPr/>
          </p:nvSpPr>
          <p:spPr bwMode="auto">
            <a:xfrm>
              <a:off x="25171152" y="18007372"/>
              <a:ext cx="2620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Axial Slicer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0" name="Text Box 1026"/>
            <p:cNvSpPr txBox="1">
              <a:spLocks noChangeArrowheads="1"/>
            </p:cNvSpPr>
            <p:nvPr/>
          </p:nvSpPr>
          <p:spPr bwMode="auto">
            <a:xfrm>
              <a:off x="19310216" y="24108888"/>
              <a:ext cx="2620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Sagittal Slicer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1" name="Text Box 1026"/>
            <p:cNvSpPr txBox="1">
              <a:spLocks noChangeArrowheads="1"/>
            </p:cNvSpPr>
            <p:nvPr/>
          </p:nvSpPr>
          <p:spPr bwMode="auto">
            <a:xfrm>
              <a:off x="25228747" y="24120101"/>
              <a:ext cx="2620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Coronal Slicer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0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1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1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23828</TotalTime>
  <Words>968</Words>
  <Application>Microsoft Office PowerPoint</Application>
  <PresentationFormat>Custom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Cordia New</vt:lpstr>
      <vt:lpstr>Default Design</vt:lpstr>
      <vt:lpstr>Automated 3D PET/CT-based Detection of Suspect Central-Chest Lesions  W.E. Higgins,1 R. Cheirsilp,1 R. Bascom,2 T. Allen,2 A.E. Dimmock,2 and T. Kuhlengel 2  Penn State University, 1University Park  and  2Hershey, Pennsylvania 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3D PET/CT-based Detection of Suspect Central-Chest Lesions</dc:title>
  <dc:creator>mwg129</dc:creator>
  <cp:lastModifiedBy>Trevor K. Kuhlengel</cp:lastModifiedBy>
  <cp:revision>1363</cp:revision>
  <cp:lastPrinted>2012-05-14T20:08:06Z</cp:lastPrinted>
  <dcterms:created xsi:type="dcterms:W3CDTF">2006-03-07T13:21:12Z</dcterms:created>
  <dcterms:modified xsi:type="dcterms:W3CDTF">2015-05-13T17:31:26Z</dcterms:modified>
</cp:coreProperties>
</file>