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206400" cy="32918400"/>
  <p:notesSz cx="9601200" cy="7315200"/>
  <p:defaultTextStyle>
    <a:defPPr>
      <a:defRPr lang="en-US"/>
    </a:defPPr>
    <a:lvl1pPr algn="l" rtl="0" fontAlgn="base">
      <a:spcBef>
        <a:spcPct val="0"/>
      </a:spcBef>
      <a:spcAft>
        <a:spcPct val="0"/>
      </a:spcAft>
      <a:defRPr sz="10100" kern="1200">
        <a:solidFill>
          <a:schemeClr val="tx1"/>
        </a:solidFill>
        <a:latin typeface="Arial" charset="0"/>
        <a:ea typeface="+mn-ea"/>
        <a:cs typeface="+mn-cs"/>
      </a:defRPr>
    </a:lvl1pPr>
    <a:lvl2pPr marL="457200" algn="l" rtl="0" fontAlgn="base">
      <a:spcBef>
        <a:spcPct val="0"/>
      </a:spcBef>
      <a:spcAft>
        <a:spcPct val="0"/>
      </a:spcAft>
      <a:defRPr sz="10100" kern="1200">
        <a:solidFill>
          <a:schemeClr val="tx1"/>
        </a:solidFill>
        <a:latin typeface="Arial" charset="0"/>
        <a:ea typeface="+mn-ea"/>
        <a:cs typeface="+mn-cs"/>
      </a:defRPr>
    </a:lvl2pPr>
    <a:lvl3pPr marL="914400" algn="l" rtl="0" fontAlgn="base">
      <a:spcBef>
        <a:spcPct val="0"/>
      </a:spcBef>
      <a:spcAft>
        <a:spcPct val="0"/>
      </a:spcAft>
      <a:defRPr sz="10100" kern="1200">
        <a:solidFill>
          <a:schemeClr val="tx1"/>
        </a:solidFill>
        <a:latin typeface="Arial" charset="0"/>
        <a:ea typeface="+mn-ea"/>
        <a:cs typeface="+mn-cs"/>
      </a:defRPr>
    </a:lvl3pPr>
    <a:lvl4pPr marL="1371600" algn="l" rtl="0" fontAlgn="base">
      <a:spcBef>
        <a:spcPct val="0"/>
      </a:spcBef>
      <a:spcAft>
        <a:spcPct val="0"/>
      </a:spcAft>
      <a:defRPr sz="10100" kern="1200">
        <a:solidFill>
          <a:schemeClr val="tx1"/>
        </a:solidFill>
        <a:latin typeface="Arial" charset="0"/>
        <a:ea typeface="+mn-ea"/>
        <a:cs typeface="+mn-cs"/>
      </a:defRPr>
    </a:lvl4pPr>
    <a:lvl5pPr marL="1828800" algn="l" rtl="0" fontAlgn="base">
      <a:spcBef>
        <a:spcPct val="0"/>
      </a:spcBef>
      <a:spcAft>
        <a:spcPct val="0"/>
      </a:spcAft>
      <a:defRPr sz="10100" kern="1200">
        <a:solidFill>
          <a:schemeClr val="tx1"/>
        </a:solidFill>
        <a:latin typeface="Arial" charset="0"/>
        <a:ea typeface="+mn-ea"/>
        <a:cs typeface="+mn-cs"/>
      </a:defRPr>
    </a:lvl5pPr>
    <a:lvl6pPr marL="2286000" algn="l" defTabSz="914400" rtl="0" eaLnBrk="1" latinLnBrk="0" hangingPunct="1">
      <a:defRPr sz="10100" kern="1200">
        <a:solidFill>
          <a:schemeClr val="tx1"/>
        </a:solidFill>
        <a:latin typeface="Arial" charset="0"/>
        <a:ea typeface="+mn-ea"/>
        <a:cs typeface="+mn-cs"/>
      </a:defRPr>
    </a:lvl6pPr>
    <a:lvl7pPr marL="2743200" algn="l" defTabSz="914400" rtl="0" eaLnBrk="1" latinLnBrk="0" hangingPunct="1">
      <a:defRPr sz="10100" kern="1200">
        <a:solidFill>
          <a:schemeClr val="tx1"/>
        </a:solidFill>
        <a:latin typeface="Arial" charset="0"/>
        <a:ea typeface="+mn-ea"/>
        <a:cs typeface="+mn-cs"/>
      </a:defRPr>
    </a:lvl7pPr>
    <a:lvl8pPr marL="3200400" algn="l" defTabSz="914400" rtl="0" eaLnBrk="1" latinLnBrk="0" hangingPunct="1">
      <a:defRPr sz="10100" kern="1200">
        <a:solidFill>
          <a:schemeClr val="tx1"/>
        </a:solidFill>
        <a:latin typeface="Arial" charset="0"/>
        <a:ea typeface="+mn-ea"/>
        <a:cs typeface="+mn-cs"/>
      </a:defRPr>
    </a:lvl8pPr>
    <a:lvl9pPr marL="3657600" algn="l" defTabSz="914400" rtl="0" eaLnBrk="1" latinLnBrk="0" hangingPunct="1">
      <a:defRPr sz="10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57D0"/>
    <a:srgbClr val="000099"/>
    <a:srgbClr val="1F81DB"/>
    <a:srgbClr val="C8DDF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8406" autoAdjust="0"/>
  </p:normalViewPr>
  <p:slideViewPr>
    <p:cSldViewPr>
      <p:cViewPr>
        <p:scale>
          <a:sx n="40" d="100"/>
          <a:sy n="40" d="100"/>
        </p:scale>
        <p:origin x="-804" y="-72"/>
      </p:cViewPr>
      <p:guideLst>
        <p:guide orient="horz" pos="10368"/>
        <p:guide pos="16128"/>
      </p:guideLst>
    </p:cSldViewPr>
  </p:slid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41558" tIns="20781" rIns="41558" bIns="20781" numCol="1" anchor="t" anchorCtr="0" compatLnSpc="1">
            <a:prstTxWarp prst="textNoShape">
              <a:avLst/>
            </a:prstTxWarp>
          </a:bodyPr>
          <a:lstStyle>
            <a:lvl1pPr defTabSz="414338">
              <a:defRPr sz="500"/>
            </a:lvl1pPr>
          </a:lstStyle>
          <a:p>
            <a:pPr>
              <a:defRPr/>
            </a:pPr>
            <a:endParaRPr lang="en-US" dirty="0"/>
          </a:p>
        </p:txBody>
      </p:sp>
      <p:sp>
        <p:nvSpPr>
          <p:cNvPr id="5123" name="Rectangle 3"/>
          <p:cNvSpPr>
            <a:spLocks noGrp="1" noChangeArrowheads="1"/>
          </p:cNvSpPr>
          <p:nvPr>
            <p:ph type="dt" idx="1"/>
          </p:nvPr>
        </p:nvSpPr>
        <p:spPr bwMode="auto">
          <a:xfrm>
            <a:off x="5438775" y="0"/>
            <a:ext cx="4160838" cy="365125"/>
          </a:xfrm>
          <a:prstGeom prst="rect">
            <a:avLst/>
          </a:prstGeom>
          <a:noFill/>
          <a:ln w="9525">
            <a:noFill/>
            <a:miter lim="800000"/>
            <a:headEnd/>
            <a:tailEnd/>
          </a:ln>
          <a:effectLst/>
        </p:spPr>
        <p:txBody>
          <a:bodyPr vert="horz" wrap="square" lIns="41558" tIns="20781" rIns="41558" bIns="20781" numCol="1" anchor="t" anchorCtr="0" compatLnSpc="1">
            <a:prstTxWarp prst="textNoShape">
              <a:avLst/>
            </a:prstTxWarp>
          </a:bodyPr>
          <a:lstStyle>
            <a:lvl1pPr algn="r" defTabSz="414338">
              <a:defRPr sz="500"/>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2668588" y="550863"/>
            <a:ext cx="4264025" cy="2741612"/>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60438" y="3475038"/>
            <a:ext cx="7680325" cy="3289300"/>
          </a:xfrm>
          <a:prstGeom prst="rect">
            <a:avLst/>
          </a:prstGeom>
          <a:noFill/>
          <a:ln w="9525">
            <a:noFill/>
            <a:miter lim="800000"/>
            <a:headEnd/>
            <a:tailEnd/>
          </a:ln>
          <a:effectLst/>
        </p:spPr>
        <p:txBody>
          <a:bodyPr vert="horz" wrap="square" lIns="41558" tIns="20781" rIns="41558" bIns="207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6950075"/>
            <a:ext cx="4160838" cy="363538"/>
          </a:xfrm>
          <a:prstGeom prst="rect">
            <a:avLst/>
          </a:prstGeom>
          <a:noFill/>
          <a:ln w="9525">
            <a:noFill/>
            <a:miter lim="800000"/>
            <a:headEnd/>
            <a:tailEnd/>
          </a:ln>
          <a:effectLst/>
        </p:spPr>
        <p:txBody>
          <a:bodyPr vert="horz" wrap="square" lIns="41558" tIns="20781" rIns="41558" bIns="20781" numCol="1" anchor="b" anchorCtr="0" compatLnSpc="1">
            <a:prstTxWarp prst="textNoShape">
              <a:avLst/>
            </a:prstTxWarp>
          </a:bodyPr>
          <a:lstStyle>
            <a:lvl1pPr defTabSz="414338">
              <a:defRPr sz="500"/>
            </a:lvl1pPr>
          </a:lstStyle>
          <a:p>
            <a:pPr>
              <a:defRPr/>
            </a:pPr>
            <a:endParaRPr lang="en-US" dirty="0"/>
          </a:p>
        </p:txBody>
      </p:sp>
      <p:sp>
        <p:nvSpPr>
          <p:cNvPr id="5127" name="Rectangle 7"/>
          <p:cNvSpPr>
            <a:spLocks noGrp="1" noChangeArrowheads="1"/>
          </p:cNvSpPr>
          <p:nvPr>
            <p:ph type="sldNum" sz="quarter" idx="5"/>
          </p:nvPr>
        </p:nvSpPr>
        <p:spPr bwMode="auto">
          <a:xfrm>
            <a:off x="5438775" y="6950075"/>
            <a:ext cx="4160838" cy="363538"/>
          </a:xfrm>
          <a:prstGeom prst="rect">
            <a:avLst/>
          </a:prstGeom>
          <a:noFill/>
          <a:ln w="9525">
            <a:noFill/>
            <a:miter lim="800000"/>
            <a:headEnd/>
            <a:tailEnd/>
          </a:ln>
          <a:effectLst/>
        </p:spPr>
        <p:txBody>
          <a:bodyPr vert="horz" wrap="square" lIns="41558" tIns="20781" rIns="41558" bIns="20781" numCol="1" anchor="b" anchorCtr="0" compatLnSpc="1">
            <a:prstTxWarp prst="textNoShape">
              <a:avLst/>
            </a:prstTxWarp>
          </a:bodyPr>
          <a:lstStyle>
            <a:lvl1pPr algn="r" defTabSz="414338">
              <a:defRPr sz="500"/>
            </a:lvl1pPr>
          </a:lstStyle>
          <a:p>
            <a:pPr>
              <a:defRPr/>
            </a:pPr>
            <a:fld id="{A04F0D95-CD94-4D3B-A816-56EE0DF0E58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281B4949-5D45-4B92-8632-DC6A5C3F5725}" type="slidenum">
              <a:rPr lang="en-US" smtClean="0"/>
              <a:pPr/>
              <a:t>1</a:t>
            </a:fld>
            <a:endParaRPr 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4474C8D-A354-4DD5-ACB9-4388B515AED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E8928D6-EE0A-4A34-B565-2CD3C6A126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75" y="1319213"/>
            <a:ext cx="11520488" cy="28086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638" y="1319213"/>
            <a:ext cx="34412237" cy="28086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E99BFEB-51B8-4680-AE65-AA6CEF1D22D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8CE6732-217A-46A1-9CC0-0C7CF60951A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CE30406-6500-4FE3-92BA-FD79AEF17E1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638" y="7681913"/>
            <a:ext cx="22966362" cy="2172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7681913"/>
            <a:ext cx="22966363" cy="2172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AAE0DDF-146A-4EE7-A8AC-FCF2934632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433ED81-FF28-4203-934B-5363FA8665E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044E6BA-E1AF-40F9-A61F-D95C0BFA479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D6B1045-B3DD-47A3-B340-8883E9ADFBD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2BCF4D7-04BD-4843-8AE9-AF41BA98839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5" y="2941638"/>
            <a:ext cx="307244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18FAA91-7491-4A74-9CB4-D8D917EE934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60638" y="1319213"/>
            <a:ext cx="46085125" cy="5486400"/>
          </a:xfrm>
          <a:prstGeom prst="rect">
            <a:avLst/>
          </a:prstGeom>
          <a:noFill/>
          <a:ln w="9525">
            <a:noFill/>
            <a:miter lim="800000"/>
            <a:headEnd/>
            <a:tailEnd/>
          </a:ln>
        </p:spPr>
        <p:txBody>
          <a:bodyPr vert="horz" wrap="square" lIns="512064" tIns="256032" rIns="512064" bIns="25603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60638" y="7681913"/>
            <a:ext cx="46085125" cy="21723350"/>
          </a:xfrm>
          <a:prstGeom prst="rect">
            <a:avLst/>
          </a:prstGeom>
          <a:noFill/>
          <a:ln w="9525">
            <a:noFill/>
            <a:miter lim="800000"/>
            <a:headEnd/>
            <a:tailEnd/>
          </a:ln>
        </p:spPr>
        <p:txBody>
          <a:bodyPr vert="horz" wrap="square" lIns="512064" tIns="256032" rIns="512064" bIns="25603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560638" y="29976763"/>
            <a:ext cx="11947525" cy="2286000"/>
          </a:xfrm>
          <a:prstGeom prst="rect">
            <a:avLst/>
          </a:prstGeom>
          <a:noFill/>
          <a:ln w="9525">
            <a:noFill/>
            <a:miter lim="800000"/>
            <a:headEnd/>
            <a:tailEnd/>
          </a:ln>
          <a:effectLst/>
        </p:spPr>
        <p:txBody>
          <a:bodyPr vert="horz" wrap="square" lIns="512064" tIns="256032" rIns="512064" bIns="256032" numCol="1" anchor="t" anchorCtr="0" compatLnSpc="1">
            <a:prstTxWarp prst="textNoShape">
              <a:avLst/>
            </a:prstTxWarp>
          </a:bodyPr>
          <a:lstStyle>
            <a:lvl1pPr>
              <a:defRPr sz="7800"/>
            </a:lvl1pPr>
          </a:lstStyle>
          <a:p>
            <a:pPr>
              <a:defRPr/>
            </a:pPr>
            <a:endParaRPr lang="en-US" dirty="0"/>
          </a:p>
        </p:txBody>
      </p:sp>
      <p:sp>
        <p:nvSpPr>
          <p:cNvPr id="1029" name="Rectangle 5"/>
          <p:cNvSpPr>
            <a:spLocks noGrp="1" noChangeArrowheads="1"/>
          </p:cNvSpPr>
          <p:nvPr>
            <p:ph type="ftr" sz="quarter" idx="3"/>
          </p:nvPr>
        </p:nvSpPr>
        <p:spPr bwMode="auto">
          <a:xfrm>
            <a:off x="17495838" y="29976763"/>
            <a:ext cx="16214725" cy="2286000"/>
          </a:xfrm>
          <a:prstGeom prst="rect">
            <a:avLst/>
          </a:prstGeom>
          <a:noFill/>
          <a:ln w="9525">
            <a:noFill/>
            <a:miter lim="800000"/>
            <a:headEnd/>
            <a:tailEnd/>
          </a:ln>
          <a:effectLst/>
        </p:spPr>
        <p:txBody>
          <a:bodyPr vert="horz" wrap="square" lIns="512064" tIns="256032" rIns="512064" bIns="256032" numCol="1" anchor="t" anchorCtr="0" compatLnSpc="1">
            <a:prstTxWarp prst="textNoShape">
              <a:avLst/>
            </a:prstTxWarp>
          </a:bodyPr>
          <a:lstStyle>
            <a:lvl1pPr algn="ctr">
              <a:defRPr sz="7800"/>
            </a:lvl1pPr>
          </a:lstStyle>
          <a:p>
            <a:pPr>
              <a:defRPr/>
            </a:pPr>
            <a:endParaRPr lang="en-US" dirty="0"/>
          </a:p>
        </p:txBody>
      </p:sp>
      <p:sp>
        <p:nvSpPr>
          <p:cNvPr id="1030" name="Rectangle 6"/>
          <p:cNvSpPr>
            <a:spLocks noGrp="1" noChangeArrowheads="1"/>
          </p:cNvSpPr>
          <p:nvPr>
            <p:ph type="sldNum" sz="quarter" idx="4"/>
          </p:nvPr>
        </p:nvSpPr>
        <p:spPr bwMode="auto">
          <a:xfrm>
            <a:off x="36698238" y="29976763"/>
            <a:ext cx="11947525" cy="2286000"/>
          </a:xfrm>
          <a:prstGeom prst="rect">
            <a:avLst/>
          </a:prstGeom>
          <a:noFill/>
          <a:ln w="9525">
            <a:noFill/>
            <a:miter lim="800000"/>
            <a:headEnd/>
            <a:tailEnd/>
          </a:ln>
          <a:effectLst/>
        </p:spPr>
        <p:txBody>
          <a:bodyPr vert="horz" wrap="square" lIns="512064" tIns="256032" rIns="512064" bIns="256032" numCol="1" anchor="t" anchorCtr="0" compatLnSpc="1">
            <a:prstTxWarp prst="textNoShape">
              <a:avLst/>
            </a:prstTxWarp>
          </a:bodyPr>
          <a:lstStyle>
            <a:lvl1pPr algn="r">
              <a:defRPr sz="7800"/>
            </a:lvl1pPr>
          </a:lstStyle>
          <a:p>
            <a:pPr>
              <a:defRPr/>
            </a:pPr>
            <a:fld id="{27EF500F-F321-4F4F-9A6A-18F8716CAA1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21275" rtl="0" eaLnBrk="0" fontAlgn="base" hangingPunct="0">
        <a:spcBef>
          <a:spcPct val="0"/>
        </a:spcBef>
        <a:spcAft>
          <a:spcPct val="0"/>
        </a:spcAft>
        <a:defRPr sz="24600">
          <a:solidFill>
            <a:schemeClr val="tx2"/>
          </a:solidFill>
          <a:latin typeface="+mj-lt"/>
          <a:ea typeface="+mj-ea"/>
          <a:cs typeface="+mj-cs"/>
        </a:defRPr>
      </a:lvl1pPr>
      <a:lvl2pPr algn="ctr" defTabSz="5121275" rtl="0" eaLnBrk="0" fontAlgn="base" hangingPunct="0">
        <a:spcBef>
          <a:spcPct val="0"/>
        </a:spcBef>
        <a:spcAft>
          <a:spcPct val="0"/>
        </a:spcAft>
        <a:defRPr sz="24600">
          <a:solidFill>
            <a:schemeClr val="tx2"/>
          </a:solidFill>
          <a:latin typeface="Arial" charset="0"/>
        </a:defRPr>
      </a:lvl2pPr>
      <a:lvl3pPr algn="ctr" defTabSz="5121275" rtl="0" eaLnBrk="0" fontAlgn="base" hangingPunct="0">
        <a:spcBef>
          <a:spcPct val="0"/>
        </a:spcBef>
        <a:spcAft>
          <a:spcPct val="0"/>
        </a:spcAft>
        <a:defRPr sz="24600">
          <a:solidFill>
            <a:schemeClr val="tx2"/>
          </a:solidFill>
          <a:latin typeface="Arial" charset="0"/>
        </a:defRPr>
      </a:lvl3pPr>
      <a:lvl4pPr algn="ctr" defTabSz="5121275" rtl="0" eaLnBrk="0" fontAlgn="base" hangingPunct="0">
        <a:spcBef>
          <a:spcPct val="0"/>
        </a:spcBef>
        <a:spcAft>
          <a:spcPct val="0"/>
        </a:spcAft>
        <a:defRPr sz="24600">
          <a:solidFill>
            <a:schemeClr val="tx2"/>
          </a:solidFill>
          <a:latin typeface="Arial" charset="0"/>
        </a:defRPr>
      </a:lvl4pPr>
      <a:lvl5pPr algn="ctr" defTabSz="5121275" rtl="0" eaLnBrk="0" fontAlgn="base" hangingPunct="0">
        <a:spcBef>
          <a:spcPct val="0"/>
        </a:spcBef>
        <a:spcAft>
          <a:spcPct val="0"/>
        </a:spcAft>
        <a:defRPr sz="24600">
          <a:solidFill>
            <a:schemeClr val="tx2"/>
          </a:solidFill>
          <a:latin typeface="Arial" charset="0"/>
        </a:defRPr>
      </a:lvl5pPr>
      <a:lvl6pPr marL="457200" algn="ctr" defTabSz="5121275" rtl="0" fontAlgn="base">
        <a:spcBef>
          <a:spcPct val="0"/>
        </a:spcBef>
        <a:spcAft>
          <a:spcPct val="0"/>
        </a:spcAft>
        <a:defRPr sz="24600">
          <a:solidFill>
            <a:schemeClr val="tx2"/>
          </a:solidFill>
          <a:latin typeface="Arial" charset="0"/>
        </a:defRPr>
      </a:lvl6pPr>
      <a:lvl7pPr marL="914400" algn="ctr" defTabSz="5121275" rtl="0" fontAlgn="base">
        <a:spcBef>
          <a:spcPct val="0"/>
        </a:spcBef>
        <a:spcAft>
          <a:spcPct val="0"/>
        </a:spcAft>
        <a:defRPr sz="24600">
          <a:solidFill>
            <a:schemeClr val="tx2"/>
          </a:solidFill>
          <a:latin typeface="Arial" charset="0"/>
        </a:defRPr>
      </a:lvl7pPr>
      <a:lvl8pPr marL="1371600" algn="ctr" defTabSz="5121275" rtl="0" fontAlgn="base">
        <a:spcBef>
          <a:spcPct val="0"/>
        </a:spcBef>
        <a:spcAft>
          <a:spcPct val="0"/>
        </a:spcAft>
        <a:defRPr sz="24600">
          <a:solidFill>
            <a:schemeClr val="tx2"/>
          </a:solidFill>
          <a:latin typeface="Arial" charset="0"/>
        </a:defRPr>
      </a:lvl8pPr>
      <a:lvl9pPr marL="1828800" algn="ctr" defTabSz="5121275" rtl="0" fontAlgn="base">
        <a:spcBef>
          <a:spcPct val="0"/>
        </a:spcBef>
        <a:spcAft>
          <a:spcPct val="0"/>
        </a:spcAft>
        <a:defRPr sz="24600">
          <a:solidFill>
            <a:schemeClr val="tx2"/>
          </a:solidFill>
          <a:latin typeface="Arial" charset="0"/>
        </a:defRPr>
      </a:lvl9pPr>
    </p:titleStyle>
    <p:bodyStyle>
      <a:lvl1pPr marL="1920875" indent="-1920875" algn="l" defTabSz="5121275" rtl="0" eaLnBrk="0" fontAlgn="base" hangingPunct="0">
        <a:spcBef>
          <a:spcPct val="20000"/>
        </a:spcBef>
        <a:spcAft>
          <a:spcPct val="0"/>
        </a:spcAft>
        <a:buChar char="•"/>
        <a:defRPr sz="17900">
          <a:solidFill>
            <a:schemeClr val="tx1"/>
          </a:solidFill>
          <a:latin typeface="+mn-lt"/>
          <a:ea typeface="+mn-ea"/>
          <a:cs typeface="+mn-cs"/>
        </a:defRPr>
      </a:lvl1pPr>
      <a:lvl2pPr marL="4160838" indent="-1600200" algn="l" defTabSz="5121275" rtl="0" eaLnBrk="0" fontAlgn="base" hangingPunct="0">
        <a:spcBef>
          <a:spcPct val="20000"/>
        </a:spcBef>
        <a:spcAft>
          <a:spcPct val="0"/>
        </a:spcAft>
        <a:buChar char="–"/>
        <a:defRPr sz="15700">
          <a:solidFill>
            <a:schemeClr val="tx1"/>
          </a:solidFill>
          <a:latin typeface="+mn-lt"/>
        </a:defRPr>
      </a:lvl2pPr>
      <a:lvl3pPr marL="6400800" indent="-1279525" algn="l" defTabSz="5121275" rtl="0" eaLnBrk="0" fontAlgn="base" hangingPunct="0">
        <a:spcBef>
          <a:spcPct val="20000"/>
        </a:spcBef>
        <a:spcAft>
          <a:spcPct val="0"/>
        </a:spcAft>
        <a:buChar char="•"/>
        <a:defRPr sz="13400">
          <a:solidFill>
            <a:schemeClr val="tx1"/>
          </a:solidFill>
          <a:latin typeface="+mn-lt"/>
        </a:defRPr>
      </a:lvl3pPr>
      <a:lvl4pPr marL="8961438" indent="-1281113" algn="l" defTabSz="5121275" rtl="0" eaLnBrk="0" fontAlgn="base" hangingPunct="0">
        <a:spcBef>
          <a:spcPct val="20000"/>
        </a:spcBef>
        <a:spcAft>
          <a:spcPct val="0"/>
        </a:spcAft>
        <a:buChar char="–"/>
        <a:defRPr sz="11200">
          <a:solidFill>
            <a:schemeClr val="tx1"/>
          </a:solidFill>
          <a:latin typeface="+mn-lt"/>
        </a:defRPr>
      </a:lvl4pPr>
      <a:lvl5pPr marL="11522075" indent="-1281113" algn="l" defTabSz="5121275" rtl="0" eaLnBrk="0" fontAlgn="base" hangingPunct="0">
        <a:spcBef>
          <a:spcPct val="20000"/>
        </a:spcBef>
        <a:spcAft>
          <a:spcPct val="0"/>
        </a:spcAft>
        <a:buChar char="»"/>
        <a:defRPr sz="11200">
          <a:solidFill>
            <a:schemeClr val="tx1"/>
          </a:solidFill>
          <a:latin typeface="+mn-lt"/>
        </a:defRPr>
      </a:lvl5pPr>
      <a:lvl6pPr marL="11979275" indent="-1281113" algn="l" defTabSz="5121275" rtl="0" fontAlgn="base">
        <a:spcBef>
          <a:spcPct val="20000"/>
        </a:spcBef>
        <a:spcAft>
          <a:spcPct val="0"/>
        </a:spcAft>
        <a:buChar char="»"/>
        <a:defRPr sz="11200">
          <a:solidFill>
            <a:schemeClr val="tx1"/>
          </a:solidFill>
          <a:latin typeface="+mn-lt"/>
        </a:defRPr>
      </a:lvl6pPr>
      <a:lvl7pPr marL="12436475" indent="-1281113" algn="l" defTabSz="5121275" rtl="0" fontAlgn="base">
        <a:spcBef>
          <a:spcPct val="20000"/>
        </a:spcBef>
        <a:spcAft>
          <a:spcPct val="0"/>
        </a:spcAft>
        <a:buChar char="»"/>
        <a:defRPr sz="11200">
          <a:solidFill>
            <a:schemeClr val="tx1"/>
          </a:solidFill>
          <a:latin typeface="+mn-lt"/>
        </a:defRPr>
      </a:lvl7pPr>
      <a:lvl8pPr marL="12893675" indent="-1281113" algn="l" defTabSz="5121275" rtl="0" fontAlgn="base">
        <a:spcBef>
          <a:spcPct val="20000"/>
        </a:spcBef>
        <a:spcAft>
          <a:spcPct val="0"/>
        </a:spcAft>
        <a:buChar char="»"/>
        <a:defRPr sz="11200">
          <a:solidFill>
            <a:schemeClr val="tx1"/>
          </a:solidFill>
          <a:latin typeface="+mn-lt"/>
        </a:defRPr>
      </a:lvl8pPr>
      <a:lvl9pPr marL="13350875" indent="-1281113" algn="l" defTabSz="5121275" rtl="0" fontAlgn="base">
        <a:spcBef>
          <a:spcPct val="20000"/>
        </a:spcBef>
        <a:spcAft>
          <a:spcPct val="0"/>
        </a:spcAft>
        <a:buChar char="»"/>
        <a:defRPr sz="1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565"/>
          <p:cNvSpPr txBox="1">
            <a:spLocks noChangeArrowheads="1"/>
          </p:cNvSpPr>
          <p:nvPr/>
        </p:nvSpPr>
        <p:spPr bwMode="auto">
          <a:xfrm>
            <a:off x="684213" y="12442825"/>
            <a:ext cx="15878175" cy="4524375"/>
          </a:xfrm>
          <a:prstGeom prst="rect">
            <a:avLst/>
          </a:prstGeom>
          <a:noFill/>
          <a:ln w="9525">
            <a:noFill/>
            <a:miter lim="800000"/>
            <a:headEnd/>
            <a:tailEnd/>
          </a:ln>
        </p:spPr>
        <p:txBody>
          <a:bodyPr>
            <a:spAutoFit/>
          </a:bodyPr>
          <a:lstStyle/>
          <a:p>
            <a:pPr algn="just" defTabSz="5121275"/>
            <a:r>
              <a:rPr lang="en-US" sz="3200" dirty="0"/>
              <a:t>We consented and enrolled 30</a:t>
            </a:r>
            <a:r>
              <a:rPr lang="en-US" sz="3200" dirty="0">
                <a:solidFill>
                  <a:srgbClr val="FF0000"/>
                </a:solidFill>
              </a:rPr>
              <a:t> </a:t>
            </a:r>
            <a:r>
              <a:rPr lang="en-US" sz="3200" dirty="0"/>
              <a:t>patients with focal lesions, suspected lung cancer and available MDCT scans.  The chest scans, generated by either a Siemens Sensation or Emotion scanner, were reconstructed at a resolution of 0.5 mm spacing with 0.75-mm-thick 2D axial-plane sections; axial-plane resolution was between 0.52 mm and 0.92 mm.  We used the VN system for off-line procedure-planning and live bronchoscopic guidance, as described below.</a:t>
            </a:r>
            <a:r>
              <a:rPr lang="en-US" sz="3200" baseline="30000" dirty="0"/>
              <a:t>6</a:t>
            </a:r>
            <a:r>
              <a:rPr lang="en-US" sz="3200" dirty="0"/>
              <a:t>  Primary study outcomes for each region of interest (ROI</a:t>
            </a:r>
            <a:r>
              <a:rPr lang="en-US" sz="3200" dirty="0" smtClean="0"/>
              <a:t>) were:  </a:t>
            </a:r>
            <a:r>
              <a:rPr lang="en-US" sz="3200" dirty="0"/>
              <a:t>1) Navigation success:  </a:t>
            </a:r>
            <a:r>
              <a:rPr lang="en-US" sz="3200" dirty="0" smtClean="0"/>
              <a:t>ability of the system to </a:t>
            </a:r>
            <a:r>
              <a:rPr lang="en-US" sz="3200" dirty="0"/>
              <a:t>lead the bronchoscopist along the correct </a:t>
            </a:r>
            <a:r>
              <a:rPr lang="en-US" sz="3200" dirty="0" smtClean="0"/>
              <a:t>route; </a:t>
            </a:r>
            <a:r>
              <a:rPr lang="en-US" sz="3200" dirty="0"/>
              <a:t>2) Sampling success: collection of a satisfactory tissue </a:t>
            </a:r>
            <a:r>
              <a:rPr lang="en-US" sz="3200" dirty="0" smtClean="0"/>
              <a:t>sample (</a:t>
            </a:r>
            <a:r>
              <a:rPr lang="en-US" sz="3200" dirty="0"/>
              <a:t>pathologist interpretation). </a:t>
            </a:r>
            <a:endParaRPr lang="en-US" sz="3200" baseline="30000" dirty="0"/>
          </a:p>
        </p:txBody>
      </p:sp>
      <p:sp>
        <p:nvSpPr>
          <p:cNvPr id="2052" name="Line 325"/>
          <p:cNvSpPr>
            <a:spLocks noChangeShapeType="1"/>
          </p:cNvSpPr>
          <p:nvPr/>
        </p:nvSpPr>
        <p:spPr bwMode="auto">
          <a:xfrm flipV="1">
            <a:off x="2133600" y="1524000"/>
            <a:ext cx="49072800" cy="20638"/>
          </a:xfrm>
          <a:prstGeom prst="line">
            <a:avLst/>
          </a:prstGeom>
          <a:noFill/>
          <a:ln w="127000">
            <a:solidFill>
              <a:srgbClr val="000099"/>
            </a:solidFill>
            <a:round/>
            <a:headEnd/>
            <a:tailEnd/>
          </a:ln>
        </p:spPr>
        <p:txBody>
          <a:bodyPr/>
          <a:lstStyle/>
          <a:p>
            <a:endParaRPr lang="en-US" dirty="0"/>
          </a:p>
        </p:txBody>
      </p:sp>
      <p:pic>
        <p:nvPicPr>
          <p:cNvPr id="2053" name="Picture 320"/>
          <p:cNvPicPr>
            <a:picLocks noChangeAspect="1" noChangeArrowheads="1"/>
          </p:cNvPicPr>
          <p:nvPr/>
        </p:nvPicPr>
        <p:blipFill>
          <a:blip r:embed="rId3" cstate="print"/>
          <a:srcRect/>
          <a:stretch>
            <a:fillRect/>
          </a:stretch>
        </p:blipFill>
        <p:spPr bwMode="auto">
          <a:xfrm>
            <a:off x="0" y="533400"/>
            <a:ext cx="39462075" cy="2897188"/>
          </a:xfrm>
          <a:prstGeom prst="rect">
            <a:avLst/>
          </a:prstGeom>
          <a:noFill/>
          <a:ln w="9525" algn="ctr">
            <a:noFill/>
            <a:miter lim="800000"/>
            <a:headEnd/>
            <a:tailEnd/>
          </a:ln>
        </p:spPr>
      </p:pic>
      <p:sp>
        <p:nvSpPr>
          <p:cNvPr id="2054" name="AutoShape 321"/>
          <p:cNvSpPr>
            <a:spLocks noChangeArrowheads="1"/>
          </p:cNvSpPr>
          <p:nvPr/>
        </p:nvSpPr>
        <p:spPr bwMode="auto">
          <a:xfrm>
            <a:off x="0" y="0"/>
            <a:ext cx="51206400" cy="3429000"/>
          </a:xfrm>
          <a:prstGeom prst="roundRect">
            <a:avLst>
              <a:gd name="adj" fmla="val 0"/>
            </a:avLst>
          </a:prstGeom>
          <a:gradFill rotWithShape="1">
            <a:gsLst>
              <a:gs pos="0">
                <a:srgbClr val="C8DDF0"/>
              </a:gs>
              <a:gs pos="100000">
                <a:srgbClr val="1A57D0"/>
              </a:gs>
            </a:gsLst>
            <a:lin ang="2700000" scaled="1"/>
          </a:gradFill>
          <a:ln w="25400" algn="ctr">
            <a:noFill/>
            <a:round/>
            <a:headEnd/>
            <a:tailEnd/>
          </a:ln>
        </p:spPr>
        <p:txBody>
          <a:bodyPr wrap="none" anchor="ctr"/>
          <a:lstStyle/>
          <a:p>
            <a:endParaRPr lang="en-US" dirty="0"/>
          </a:p>
        </p:txBody>
      </p:sp>
      <p:sp>
        <p:nvSpPr>
          <p:cNvPr id="2055" name="Rectangle 2"/>
          <p:cNvSpPr>
            <a:spLocks noGrp="1" noChangeArrowheads="1"/>
          </p:cNvSpPr>
          <p:nvPr>
            <p:ph type="ctrTitle"/>
          </p:nvPr>
        </p:nvSpPr>
        <p:spPr>
          <a:xfrm>
            <a:off x="0" y="-79375"/>
            <a:ext cx="51199725" cy="4441825"/>
          </a:xfrm>
          <a:noFill/>
        </p:spPr>
        <p:txBody>
          <a:bodyPr/>
          <a:lstStyle/>
          <a:p>
            <a:pPr eaLnBrk="1" hangingPunct="1">
              <a:tabLst>
                <a:tab pos="171450" algn="l"/>
              </a:tabLst>
            </a:pPr>
            <a:r>
              <a:rPr lang="en-US" sz="7800" dirty="0" smtClean="0"/>
              <a:t>Image-Guided Bronchoscopic Sampling of Peripheral Lesions: A Human Study</a:t>
            </a:r>
            <a:br>
              <a:rPr lang="en-US" sz="7800" dirty="0" smtClean="0"/>
            </a:br>
            <a:r>
              <a:rPr lang="en-US" sz="4800" i="1" dirty="0" smtClean="0"/>
              <a:t> </a:t>
            </a:r>
            <a:r>
              <a:rPr lang="en-US" sz="4400" b="1" i="1" dirty="0" smtClean="0"/>
              <a:t>W.E. Higgins,</a:t>
            </a:r>
            <a:r>
              <a:rPr lang="en-US" sz="4400" b="1" i="1" baseline="30000" dirty="0" smtClean="0"/>
              <a:t>1 </a:t>
            </a:r>
            <a:r>
              <a:rPr lang="en-US" sz="4400" b="1" i="1" dirty="0" smtClean="0"/>
              <a:t>R. Bascom,</a:t>
            </a:r>
            <a:r>
              <a:rPr lang="en-US" sz="4400" b="1" i="1" baseline="30000" dirty="0" smtClean="0"/>
              <a:t>2 </a:t>
            </a:r>
            <a:r>
              <a:rPr lang="en-US" sz="4400" b="1" i="1" dirty="0" smtClean="0"/>
              <a:t>J.D. Gibbs,</a:t>
            </a:r>
            <a:r>
              <a:rPr lang="en-US" sz="4400" b="1" i="1" baseline="30000" dirty="0" smtClean="0"/>
              <a:t>1,3</a:t>
            </a:r>
            <a:r>
              <a:rPr lang="en-US" sz="4400" b="1" i="1" dirty="0" smtClean="0"/>
              <a:t> M.W. Graham,</a:t>
            </a:r>
            <a:r>
              <a:rPr lang="en-US" sz="4400" b="1" i="1" baseline="30000" dirty="0" smtClean="0"/>
              <a:t>1,4</a:t>
            </a:r>
            <a:r>
              <a:rPr lang="en-US" sz="4400" b="1" i="1" dirty="0" smtClean="0"/>
              <a:t> D.C. Cornish,</a:t>
            </a:r>
            <a:r>
              <a:rPr lang="en-US" sz="4400" b="1" i="1" baseline="30000" dirty="0" smtClean="0"/>
              <a:t>1</a:t>
            </a:r>
            <a:r>
              <a:rPr lang="en-US" sz="4400" b="1" i="1" dirty="0" smtClean="0"/>
              <a:t> and R. Khare,</a:t>
            </a:r>
            <a:r>
              <a:rPr lang="en-US" sz="4400" b="1" i="1" baseline="30000" dirty="0" smtClean="0"/>
              <a:t>1</a:t>
            </a:r>
            <a:br>
              <a:rPr lang="en-US" sz="4400" b="1" i="1" baseline="30000" dirty="0" smtClean="0"/>
            </a:br>
            <a:r>
              <a:rPr lang="en-US" sz="4400" b="1" dirty="0" smtClean="0"/>
              <a:t> Penn State University, </a:t>
            </a:r>
            <a:r>
              <a:rPr lang="en-US" sz="4400" b="1" baseline="30000" dirty="0" smtClean="0"/>
              <a:t>1</a:t>
            </a:r>
            <a:r>
              <a:rPr lang="en-US" sz="4400" b="1" dirty="0" smtClean="0"/>
              <a:t>College of Engineering, </a:t>
            </a:r>
            <a:r>
              <a:rPr lang="en-US" sz="4400" b="1" baseline="30000" dirty="0" smtClean="0"/>
              <a:t>2</a:t>
            </a:r>
            <a:r>
              <a:rPr lang="en-US" sz="4400" b="1" dirty="0" smtClean="0"/>
              <a:t>College of Medicine, </a:t>
            </a:r>
            <a:r>
              <a:rPr lang="en-US" sz="4400" b="1" baseline="30000" dirty="0" smtClean="0"/>
              <a:t>3</a:t>
            </a:r>
            <a:r>
              <a:rPr lang="en-US" sz="4400" b="1" dirty="0" smtClean="0"/>
              <a:t>Broncus Technologies, Inc., </a:t>
            </a:r>
            <a:r>
              <a:rPr lang="en-US" sz="4400" b="1" baseline="30000" dirty="0" smtClean="0"/>
              <a:t>4</a:t>
            </a:r>
            <a:r>
              <a:rPr lang="en-US" sz="4400" b="1" dirty="0" smtClean="0"/>
              <a:t>Google, Inc.</a:t>
            </a:r>
            <a:r>
              <a:rPr lang="en-US" sz="4400" dirty="0" smtClean="0"/>
              <a:t/>
            </a:r>
            <a:br>
              <a:rPr lang="en-US" sz="4400" dirty="0" smtClean="0"/>
            </a:br>
            <a:endParaRPr lang="en-US" sz="4400" dirty="0" smtClean="0"/>
          </a:p>
        </p:txBody>
      </p:sp>
      <p:sp>
        <p:nvSpPr>
          <p:cNvPr id="2056" name="Text Box 7"/>
          <p:cNvSpPr txBox="1">
            <a:spLocks noChangeArrowheads="1"/>
          </p:cNvSpPr>
          <p:nvPr/>
        </p:nvSpPr>
        <p:spPr bwMode="auto">
          <a:xfrm>
            <a:off x="43473699" y="2401695"/>
            <a:ext cx="7506036" cy="762000"/>
          </a:xfrm>
          <a:prstGeom prst="rect">
            <a:avLst/>
          </a:prstGeom>
          <a:noFill/>
          <a:ln w="9525">
            <a:noFill/>
            <a:miter lim="800000"/>
            <a:headEnd/>
            <a:tailEnd/>
          </a:ln>
        </p:spPr>
        <p:txBody>
          <a:bodyPr wrap="square">
            <a:spAutoFit/>
          </a:bodyPr>
          <a:lstStyle/>
          <a:p>
            <a:pPr defTabSz="5121275">
              <a:spcBef>
                <a:spcPct val="50000"/>
              </a:spcBef>
            </a:pPr>
            <a:r>
              <a:rPr lang="en-US" sz="4400" b="1" i="1" dirty="0"/>
              <a:t>ATS </a:t>
            </a:r>
            <a:r>
              <a:rPr lang="en-US" sz="4400" b="1" i="1" dirty="0" smtClean="0"/>
              <a:t>2010</a:t>
            </a:r>
            <a:r>
              <a:rPr lang="en-US" sz="4400" b="1" dirty="0" smtClean="0"/>
              <a:t>, New Orleans, LA</a:t>
            </a:r>
            <a:endParaRPr lang="en-US" sz="4400" b="1" dirty="0"/>
          </a:p>
        </p:txBody>
      </p:sp>
      <p:grpSp>
        <p:nvGrpSpPr>
          <p:cNvPr id="2057" name="Group 1850"/>
          <p:cNvGrpSpPr>
            <a:grpSpLocks/>
          </p:cNvGrpSpPr>
          <p:nvPr/>
        </p:nvGrpSpPr>
        <p:grpSpPr bwMode="auto">
          <a:xfrm>
            <a:off x="333375" y="11071225"/>
            <a:ext cx="16324263" cy="1371600"/>
            <a:chOff x="-18" y="6626"/>
            <a:chExt cx="10283" cy="864"/>
          </a:xfrm>
        </p:grpSpPr>
        <p:sp>
          <p:nvSpPr>
            <p:cNvPr id="2116" name="AutoShape 346"/>
            <p:cNvSpPr>
              <a:spLocks noChangeArrowheads="1"/>
            </p:cNvSpPr>
            <p:nvPr/>
          </p:nvSpPr>
          <p:spPr bwMode="auto">
            <a:xfrm>
              <a:off x="-18" y="6626"/>
              <a:ext cx="10283" cy="864"/>
            </a:xfrm>
            <a:prstGeom prst="roundRect">
              <a:avLst>
                <a:gd name="adj" fmla="val 50000"/>
              </a:avLst>
            </a:prstGeom>
            <a:gradFill rotWithShape="1">
              <a:gsLst>
                <a:gs pos="0">
                  <a:srgbClr val="C8DDF0"/>
                </a:gs>
                <a:gs pos="100000">
                  <a:srgbClr val="1A57D0"/>
                </a:gs>
              </a:gsLst>
              <a:lin ang="2700000" scaled="1"/>
            </a:gradFill>
            <a:ln w="25400" algn="ctr">
              <a:noFill/>
              <a:round/>
              <a:headEnd/>
              <a:tailEnd/>
            </a:ln>
          </p:spPr>
          <p:txBody>
            <a:bodyPr wrap="none" anchor="ctr"/>
            <a:lstStyle/>
            <a:p>
              <a:endParaRPr lang="en-US" dirty="0"/>
            </a:p>
          </p:txBody>
        </p:sp>
        <p:sp>
          <p:nvSpPr>
            <p:cNvPr id="2117" name="Text Box 38"/>
            <p:cNvSpPr txBox="1">
              <a:spLocks noChangeArrowheads="1"/>
            </p:cNvSpPr>
            <p:nvPr/>
          </p:nvSpPr>
          <p:spPr bwMode="auto">
            <a:xfrm>
              <a:off x="2224" y="6762"/>
              <a:ext cx="5856" cy="519"/>
            </a:xfrm>
            <a:prstGeom prst="rect">
              <a:avLst/>
            </a:prstGeom>
            <a:noFill/>
            <a:ln w="9525">
              <a:noFill/>
              <a:miter lim="800000"/>
              <a:headEnd/>
              <a:tailEnd/>
            </a:ln>
          </p:spPr>
          <p:txBody>
            <a:bodyPr>
              <a:spAutoFit/>
            </a:bodyPr>
            <a:lstStyle/>
            <a:p>
              <a:pPr algn="ctr" defTabSz="5121275">
                <a:spcBef>
                  <a:spcPct val="50000"/>
                </a:spcBef>
              </a:pPr>
              <a:r>
                <a:rPr lang="en-US" sz="4800" b="1" dirty="0"/>
                <a:t>2. Materials and Methods</a:t>
              </a:r>
            </a:p>
          </p:txBody>
        </p:sp>
      </p:grpSp>
      <p:sp>
        <p:nvSpPr>
          <p:cNvPr id="2058" name="Line 60"/>
          <p:cNvSpPr>
            <a:spLocks noChangeShapeType="1"/>
          </p:cNvSpPr>
          <p:nvPr/>
        </p:nvSpPr>
        <p:spPr bwMode="auto">
          <a:xfrm>
            <a:off x="0" y="3429000"/>
            <a:ext cx="51206400" cy="0"/>
          </a:xfrm>
          <a:prstGeom prst="line">
            <a:avLst/>
          </a:prstGeom>
          <a:noFill/>
          <a:ln w="127000">
            <a:solidFill>
              <a:schemeClr val="tx1"/>
            </a:solidFill>
            <a:round/>
            <a:headEnd/>
            <a:tailEnd/>
          </a:ln>
        </p:spPr>
        <p:txBody>
          <a:bodyPr/>
          <a:lstStyle/>
          <a:p>
            <a:endParaRPr lang="en-US" dirty="0"/>
          </a:p>
        </p:txBody>
      </p:sp>
      <p:sp>
        <p:nvSpPr>
          <p:cNvPr id="2059" name="Text Box 327"/>
          <p:cNvSpPr txBox="1">
            <a:spLocks noChangeArrowheads="1"/>
          </p:cNvSpPr>
          <p:nvPr/>
        </p:nvSpPr>
        <p:spPr bwMode="auto">
          <a:xfrm>
            <a:off x="684213" y="5095875"/>
            <a:ext cx="15809912" cy="6002338"/>
          </a:xfrm>
          <a:prstGeom prst="rect">
            <a:avLst/>
          </a:prstGeom>
          <a:noFill/>
          <a:ln w="9525">
            <a:noFill/>
            <a:miter lim="800000"/>
            <a:headEnd/>
            <a:tailEnd/>
          </a:ln>
        </p:spPr>
        <p:txBody>
          <a:bodyPr>
            <a:spAutoFit/>
          </a:bodyPr>
          <a:lstStyle/>
          <a:p>
            <a:pPr algn="just" defTabSz="5121275"/>
            <a:r>
              <a:rPr lang="en-US" sz="3200" dirty="0"/>
              <a:t>Reliable biopsy of peripheral nodules is important for lung cancer diagnosis.  Peripheral procedures are difficult, however, as the bronchoscopist must navigate through many airway generations to reach an appropriate biopsy site and the target nodule is typically hidden behind the airway walls.</a:t>
            </a:r>
            <a:r>
              <a:rPr lang="en-US" sz="3200" baseline="30000" dirty="0"/>
              <a:t>1</a:t>
            </a:r>
            <a:r>
              <a:rPr lang="en-US" sz="3200" dirty="0"/>
              <a:t> CT fluoroscopy and electromagnetic-navigation bronchoscopy have been proposed to assist the bronchoscopist.</a:t>
            </a:r>
            <a:r>
              <a:rPr lang="en-US" sz="3200" baseline="30000" dirty="0"/>
              <a:t>2-3</a:t>
            </a:r>
            <a:r>
              <a:rPr lang="en-US" sz="3200" dirty="0"/>
              <a:t> Recently, however, Virtual Bronchoscopic (VB) guidance derived solely from a patient’s multidetector CT (MDCT) chest scan has shown promise towards improving peripheral bronchoscopy performance without requiring significant additional hardware.</a:t>
            </a:r>
            <a:r>
              <a:rPr lang="en-US" sz="3200" baseline="30000" dirty="0"/>
              <a:t>4-6</a:t>
            </a:r>
            <a:r>
              <a:rPr lang="en-US" sz="3200" dirty="0"/>
              <a:t>  We had previously shown that our computer-based virtual navigation (VN) system provides reliable guidance and is feasible for human peripheral nodules.</a:t>
            </a:r>
            <a:r>
              <a:rPr lang="en-US" sz="3200" baseline="30000" dirty="0"/>
              <a:t>7</a:t>
            </a:r>
            <a:r>
              <a:rPr lang="en-US" sz="3200" dirty="0"/>
              <a:t> We now present </a:t>
            </a:r>
            <a:r>
              <a:rPr lang="en-US" sz="3200" dirty="0" smtClean="0"/>
              <a:t>final results for a </a:t>
            </a:r>
            <a:r>
              <a:rPr lang="en-US" sz="3200" dirty="0"/>
              <a:t>human </a:t>
            </a:r>
            <a:r>
              <a:rPr lang="en-US" sz="3200" dirty="0" smtClean="0"/>
              <a:t>study </a:t>
            </a:r>
            <a:r>
              <a:rPr lang="en-US" sz="3200" dirty="0"/>
              <a:t>of the VN system for peripheral </a:t>
            </a:r>
            <a:r>
              <a:rPr lang="en-US" sz="3200" dirty="0" smtClean="0"/>
              <a:t>lesion biopsy</a:t>
            </a:r>
            <a:r>
              <a:rPr lang="en-US" sz="3200" dirty="0"/>
              <a:t>.</a:t>
            </a:r>
          </a:p>
        </p:txBody>
      </p:sp>
      <p:sp>
        <p:nvSpPr>
          <p:cNvPr id="2060" name="AutoShape 333"/>
          <p:cNvSpPr>
            <a:spLocks noChangeArrowheads="1"/>
          </p:cNvSpPr>
          <p:nvPr/>
        </p:nvSpPr>
        <p:spPr bwMode="auto">
          <a:xfrm>
            <a:off x="328613" y="3641725"/>
            <a:ext cx="16324262" cy="1371600"/>
          </a:xfrm>
          <a:prstGeom prst="roundRect">
            <a:avLst>
              <a:gd name="adj" fmla="val 50000"/>
            </a:avLst>
          </a:prstGeom>
          <a:gradFill rotWithShape="1">
            <a:gsLst>
              <a:gs pos="0">
                <a:srgbClr val="C8DDF0"/>
              </a:gs>
              <a:gs pos="100000">
                <a:srgbClr val="1A57D0"/>
              </a:gs>
            </a:gsLst>
            <a:lin ang="2700000" scaled="1"/>
          </a:gradFill>
          <a:ln w="25400" algn="ctr">
            <a:noFill/>
            <a:round/>
            <a:headEnd/>
            <a:tailEnd/>
          </a:ln>
        </p:spPr>
        <p:txBody>
          <a:bodyPr wrap="none" anchor="ctr"/>
          <a:lstStyle/>
          <a:p>
            <a:endParaRPr lang="en-US" dirty="0"/>
          </a:p>
        </p:txBody>
      </p:sp>
      <p:sp>
        <p:nvSpPr>
          <p:cNvPr id="2061" name="Text Box 334"/>
          <p:cNvSpPr txBox="1">
            <a:spLocks noChangeArrowheads="1"/>
          </p:cNvSpPr>
          <p:nvPr/>
        </p:nvSpPr>
        <p:spPr bwMode="auto">
          <a:xfrm>
            <a:off x="3894138" y="3862388"/>
            <a:ext cx="9296400" cy="823912"/>
          </a:xfrm>
          <a:prstGeom prst="rect">
            <a:avLst/>
          </a:prstGeom>
          <a:noFill/>
          <a:ln w="9525">
            <a:noFill/>
            <a:miter lim="800000"/>
            <a:headEnd/>
            <a:tailEnd/>
          </a:ln>
        </p:spPr>
        <p:txBody>
          <a:bodyPr>
            <a:spAutoFit/>
          </a:bodyPr>
          <a:lstStyle/>
          <a:p>
            <a:pPr algn="ctr" defTabSz="5121275">
              <a:spcBef>
                <a:spcPct val="50000"/>
              </a:spcBef>
            </a:pPr>
            <a:r>
              <a:rPr lang="en-US" sz="4800" b="1" dirty="0"/>
              <a:t>1.  Background</a:t>
            </a:r>
          </a:p>
        </p:txBody>
      </p:sp>
      <p:grpSp>
        <p:nvGrpSpPr>
          <p:cNvPr id="2062" name="Group 947"/>
          <p:cNvGrpSpPr>
            <a:grpSpLocks/>
          </p:cNvGrpSpPr>
          <p:nvPr/>
        </p:nvGrpSpPr>
        <p:grpSpPr bwMode="auto">
          <a:xfrm>
            <a:off x="17038638" y="23867706"/>
            <a:ext cx="16597312" cy="1371600"/>
            <a:chOff x="10640" y="7803"/>
            <a:chExt cx="10455" cy="864"/>
          </a:xfrm>
        </p:grpSpPr>
        <p:sp>
          <p:nvSpPr>
            <p:cNvPr id="2114" name="AutoShape 335"/>
            <p:cNvSpPr>
              <a:spLocks noChangeArrowheads="1"/>
            </p:cNvSpPr>
            <p:nvPr/>
          </p:nvSpPr>
          <p:spPr bwMode="auto">
            <a:xfrm>
              <a:off x="10640" y="7803"/>
              <a:ext cx="10455" cy="864"/>
            </a:xfrm>
            <a:prstGeom prst="roundRect">
              <a:avLst>
                <a:gd name="adj" fmla="val 50000"/>
              </a:avLst>
            </a:prstGeom>
            <a:gradFill rotWithShape="1">
              <a:gsLst>
                <a:gs pos="0">
                  <a:srgbClr val="C8DDF0"/>
                </a:gs>
                <a:gs pos="100000">
                  <a:srgbClr val="1A57D0"/>
                </a:gs>
              </a:gsLst>
              <a:lin ang="2700000" scaled="1"/>
            </a:gradFill>
            <a:ln w="25400" algn="ctr">
              <a:noFill/>
              <a:round/>
              <a:headEnd/>
              <a:tailEnd/>
            </a:ln>
          </p:spPr>
          <p:txBody>
            <a:bodyPr wrap="none" anchor="ctr"/>
            <a:lstStyle/>
            <a:p>
              <a:endParaRPr lang="en-US" dirty="0"/>
            </a:p>
          </p:txBody>
        </p:sp>
        <p:sp>
          <p:nvSpPr>
            <p:cNvPr id="2115" name="Text Box 336"/>
            <p:cNvSpPr txBox="1">
              <a:spLocks noChangeArrowheads="1"/>
            </p:cNvSpPr>
            <p:nvPr/>
          </p:nvSpPr>
          <p:spPr bwMode="auto">
            <a:xfrm>
              <a:off x="12976" y="7919"/>
              <a:ext cx="5856" cy="519"/>
            </a:xfrm>
            <a:prstGeom prst="rect">
              <a:avLst/>
            </a:prstGeom>
            <a:noFill/>
            <a:ln w="9525">
              <a:noFill/>
              <a:miter lim="800000"/>
              <a:headEnd/>
              <a:tailEnd/>
            </a:ln>
          </p:spPr>
          <p:txBody>
            <a:bodyPr>
              <a:spAutoFit/>
            </a:bodyPr>
            <a:lstStyle/>
            <a:p>
              <a:pPr algn="ctr" defTabSz="5121275">
                <a:spcBef>
                  <a:spcPct val="50000"/>
                </a:spcBef>
              </a:pPr>
              <a:r>
                <a:rPr lang="en-US" sz="4800" b="1" dirty="0"/>
                <a:t>3. Results</a:t>
              </a:r>
            </a:p>
          </p:txBody>
        </p:sp>
      </p:grpSp>
      <p:grpSp>
        <p:nvGrpSpPr>
          <p:cNvPr id="2063" name="Group 1847"/>
          <p:cNvGrpSpPr>
            <a:grpSpLocks/>
          </p:cNvGrpSpPr>
          <p:nvPr/>
        </p:nvGrpSpPr>
        <p:grpSpPr bwMode="auto">
          <a:xfrm>
            <a:off x="33999602" y="21461481"/>
            <a:ext cx="16597312" cy="1371600"/>
            <a:chOff x="21480" y="2317"/>
            <a:chExt cx="10455" cy="864"/>
          </a:xfrm>
        </p:grpSpPr>
        <p:sp>
          <p:nvSpPr>
            <p:cNvPr id="2112" name="AutoShape 347"/>
            <p:cNvSpPr>
              <a:spLocks noChangeArrowheads="1"/>
            </p:cNvSpPr>
            <p:nvPr/>
          </p:nvSpPr>
          <p:spPr bwMode="auto">
            <a:xfrm>
              <a:off x="21480" y="2317"/>
              <a:ext cx="10455" cy="864"/>
            </a:xfrm>
            <a:prstGeom prst="roundRect">
              <a:avLst>
                <a:gd name="adj" fmla="val 50000"/>
              </a:avLst>
            </a:prstGeom>
            <a:gradFill rotWithShape="1">
              <a:gsLst>
                <a:gs pos="0">
                  <a:srgbClr val="C8DDF0"/>
                </a:gs>
                <a:gs pos="100000">
                  <a:srgbClr val="1A57D0"/>
                </a:gs>
              </a:gsLst>
              <a:lin ang="2700000" scaled="1"/>
            </a:gradFill>
            <a:ln w="25400" algn="ctr">
              <a:noFill/>
              <a:round/>
              <a:headEnd/>
              <a:tailEnd/>
            </a:ln>
          </p:spPr>
          <p:txBody>
            <a:bodyPr wrap="none" anchor="ctr"/>
            <a:lstStyle/>
            <a:p>
              <a:endParaRPr lang="en-US" dirty="0"/>
            </a:p>
          </p:txBody>
        </p:sp>
        <p:sp>
          <p:nvSpPr>
            <p:cNvPr id="2113" name="Text Box 348"/>
            <p:cNvSpPr txBox="1">
              <a:spLocks noChangeArrowheads="1"/>
            </p:cNvSpPr>
            <p:nvPr/>
          </p:nvSpPr>
          <p:spPr bwMode="auto">
            <a:xfrm>
              <a:off x="23780" y="2431"/>
              <a:ext cx="5856" cy="519"/>
            </a:xfrm>
            <a:prstGeom prst="rect">
              <a:avLst/>
            </a:prstGeom>
            <a:noFill/>
            <a:ln w="9525">
              <a:noFill/>
              <a:miter lim="800000"/>
              <a:headEnd/>
              <a:tailEnd/>
            </a:ln>
          </p:spPr>
          <p:txBody>
            <a:bodyPr>
              <a:spAutoFit/>
            </a:bodyPr>
            <a:lstStyle/>
            <a:p>
              <a:pPr algn="ctr" defTabSz="5121275">
                <a:spcBef>
                  <a:spcPct val="50000"/>
                </a:spcBef>
              </a:pPr>
              <a:r>
                <a:rPr lang="en-US" sz="4800" b="1" dirty="0"/>
                <a:t>4. Conclusion</a:t>
              </a:r>
            </a:p>
          </p:txBody>
        </p:sp>
      </p:grpSp>
      <p:sp>
        <p:nvSpPr>
          <p:cNvPr id="2064" name="Text Box 429"/>
          <p:cNvSpPr txBox="1">
            <a:spLocks noChangeArrowheads="1"/>
          </p:cNvSpPr>
          <p:nvPr/>
        </p:nvSpPr>
        <p:spPr bwMode="auto">
          <a:xfrm>
            <a:off x="34220263" y="22775949"/>
            <a:ext cx="16876597" cy="954107"/>
          </a:xfrm>
          <a:prstGeom prst="rect">
            <a:avLst/>
          </a:prstGeom>
          <a:noFill/>
          <a:ln w="9525">
            <a:noFill/>
            <a:miter lim="800000"/>
            <a:headEnd/>
            <a:tailEnd/>
          </a:ln>
        </p:spPr>
        <p:txBody>
          <a:bodyPr wrap="square">
            <a:spAutoFit/>
          </a:bodyPr>
          <a:lstStyle/>
          <a:p>
            <a:pPr algn="just" defTabSz="5121275"/>
            <a:r>
              <a:rPr lang="en-US" sz="2800" dirty="0"/>
              <a:t>The </a:t>
            </a:r>
            <a:r>
              <a:rPr lang="en-US" sz="2800" dirty="0" smtClean="0"/>
              <a:t>image-guided bronchoscopy system was effective for sampling peripheral sites, with planning, navigation, and yield results exceeding those of previously reported studies.  </a:t>
            </a:r>
            <a:endParaRPr lang="en-US" sz="2800" baseline="30000" dirty="0"/>
          </a:p>
        </p:txBody>
      </p:sp>
      <p:grpSp>
        <p:nvGrpSpPr>
          <p:cNvPr id="2065" name="Group 1471"/>
          <p:cNvGrpSpPr>
            <a:grpSpLocks/>
          </p:cNvGrpSpPr>
          <p:nvPr/>
        </p:nvGrpSpPr>
        <p:grpSpPr bwMode="auto">
          <a:xfrm>
            <a:off x="34001189" y="23741181"/>
            <a:ext cx="16597313" cy="1371600"/>
            <a:chOff x="21480" y="3972"/>
            <a:chExt cx="10455" cy="864"/>
          </a:xfrm>
        </p:grpSpPr>
        <p:sp>
          <p:nvSpPr>
            <p:cNvPr id="2110" name="AutoShape 430"/>
            <p:cNvSpPr>
              <a:spLocks noChangeArrowheads="1"/>
            </p:cNvSpPr>
            <p:nvPr/>
          </p:nvSpPr>
          <p:spPr bwMode="auto">
            <a:xfrm>
              <a:off x="21480" y="3972"/>
              <a:ext cx="10455" cy="864"/>
            </a:xfrm>
            <a:prstGeom prst="roundRect">
              <a:avLst>
                <a:gd name="adj" fmla="val 50000"/>
              </a:avLst>
            </a:prstGeom>
            <a:gradFill rotWithShape="1">
              <a:gsLst>
                <a:gs pos="0">
                  <a:srgbClr val="C8DDF0"/>
                </a:gs>
                <a:gs pos="100000">
                  <a:srgbClr val="1A57D0"/>
                </a:gs>
              </a:gsLst>
              <a:lin ang="2700000" scaled="1"/>
            </a:gradFill>
            <a:ln w="25400" algn="ctr">
              <a:noFill/>
              <a:round/>
              <a:headEnd/>
              <a:tailEnd/>
            </a:ln>
          </p:spPr>
          <p:txBody>
            <a:bodyPr wrap="none" anchor="ctr"/>
            <a:lstStyle/>
            <a:p>
              <a:endParaRPr lang="en-US" dirty="0"/>
            </a:p>
          </p:txBody>
        </p:sp>
        <p:sp>
          <p:nvSpPr>
            <p:cNvPr id="2111" name="Text Box 431"/>
            <p:cNvSpPr txBox="1">
              <a:spLocks noChangeArrowheads="1"/>
            </p:cNvSpPr>
            <p:nvPr/>
          </p:nvSpPr>
          <p:spPr bwMode="auto">
            <a:xfrm>
              <a:off x="23771" y="4131"/>
              <a:ext cx="5856" cy="519"/>
            </a:xfrm>
            <a:prstGeom prst="rect">
              <a:avLst/>
            </a:prstGeom>
            <a:noFill/>
            <a:ln w="9525">
              <a:noFill/>
              <a:miter lim="800000"/>
              <a:headEnd/>
              <a:tailEnd/>
            </a:ln>
          </p:spPr>
          <p:txBody>
            <a:bodyPr>
              <a:spAutoFit/>
            </a:bodyPr>
            <a:lstStyle/>
            <a:p>
              <a:pPr algn="ctr" defTabSz="5121275">
                <a:spcBef>
                  <a:spcPct val="50000"/>
                </a:spcBef>
              </a:pPr>
              <a:r>
                <a:rPr lang="en-US" sz="4800" b="1" dirty="0"/>
                <a:t>References</a:t>
              </a:r>
            </a:p>
          </p:txBody>
        </p:sp>
      </p:grpSp>
      <p:sp>
        <p:nvSpPr>
          <p:cNvPr id="2066" name="Text Box 434"/>
          <p:cNvSpPr txBox="1">
            <a:spLocks noChangeArrowheads="1"/>
          </p:cNvSpPr>
          <p:nvPr/>
        </p:nvSpPr>
        <p:spPr bwMode="auto">
          <a:xfrm>
            <a:off x="35464866" y="32232249"/>
            <a:ext cx="13249275" cy="584775"/>
          </a:xfrm>
          <a:prstGeom prst="rect">
            <a:avLst/>
          </a:prstGeom>
          <a:noFill/>
          <a:ln w="9525">
            <a:noFill/>
            <a:miter lim="800000"/>
            <a:headEnd/>
            <a:tailEnd/>
          </a:ln>
        </p:spPr>
        <p:txBody>
          <a:bodyPr>
            <a:spAutoFit/>
          </a:bodyPr>
          <a:lstStyle/>
          <a:p>
            <a:pPr algn="just" defTabSz="5121275"/>
            <a:r>
              <a:rPr lang="en-US" sz="3200" dirty="0"/>
              <a:t>This work was funded by NIH NCI grants #CA074325 and </a:t>
            </a:r>
            <a:r>
              <a:rPr lang="en-US" sz="3200" dirty="0" smtClean="0"/>
              <a:t>CA091534.</a:t>
            </a:r>
            <a:endParaRPr lang="en-US" sz="3200" dirty="0"/>
          </a:p>
        </p:txBody>
      </p:sp>
      <p:sp>
        <p:nvSpPr>
          <p:cNvPr id="2067" name="Text Box 435"/>
          <p:cNvSpPr txBox="1">
            <a:spLocks noChangeArrowheads="1"/>
          </p:cNvSpPr>
          <p:nvPr/>
        </p:nvSpPr>
        <p:spPr bwMode="auto">
          <a:xfrm>
            <a:off x="34110727" y="25039755"/>
            <a:ext cx="16986134" cy="6002338"/>
          </a:xfrm>
          <a:prstGeom prst="rect">
            <a:avLst/>
          </a:prstGeom>
          <a:noFill/>
          <a:ln w="9525">
            <a:noFill/>
            <a:miter lim="800000"/>
            <a:headEnd/>
            <a:tailEnd/>
          </a:ln>
        </p:spPr>
        <p:txBody>
          <a:bodyPr wrap="square">
            <a:spAutoFit/>
          </a:bodyPr>
          <a:lstStyle/>
          <a:p>
            <a:pPr marL="685800" indent="-685800" defTabSz="5121275">
              <a:buFontTx/>
              <a:buAutoNum type="arabicPeriod"/>
            </a:pPr>
            <a:r>
              <a:rPr lang="en-US" sz="2400" dirty="0"/>
              <a:t>M. Y. Dolina, D.C. Cornish, S.A. Merritt, L. Rai, R. Mahraj, W.E. Higgins, and R. Bascom. Interbronchoscopist variability in endobronchial path selection: A simulation study, Chest 133 (4) (2008) 897–905.</a:t>
            </a:r>
          </a:p>
          <a:p>
            <a:pPr marL="685800" indent="-685800" defTabSz="5121275">
              <a:buFontTx/>
              <a:buAutoNum type="arabicPeriod"/>
            </a:pPr>
            <a:r>
              <a:rPr lang="en-US" sz="2400" dirty="0"/>
              <a:t>C.S. White, E.A. Weiner, P. Patel, and E.J. Britt. Transbronchial needle aspiration: guidance with CT fluoroscopy, Chest 118 (6) (2000) 1630–1638.</a:t>
            </a:r>
          </a:p>
          <a:p>
            <a:pPr marL="685800" indent="-685800" defTabSz="5121275">
              <a:buFontTx/>
              <a:buAutoNum type="arabicPeriod"/>
            </a:pPr>
            <a:r>
              <a:rPr lang="en-US" sz="2400" dirty="0"/>
              <a:t>T.R. Gildea, P.J. Mazzone, D. Karnak, M. Meziane, and A.C. Mehta. </a:t>
            </a:r>
            <a:r>
              <a:rPr lang="en-US" sz="2400" dirty="0">
                <a:solidFill>
                  <a:srgbClr val="000000"/>
                </a:solidFill>
              </a:rPr>
              <a:t>Electromagnetic navigation diagnostic bronchoscopy: A prospective study. Am J Respir Crit Care Med 174 (9) (2006) 982-989.</a:t>
            </a:r>
            <a:endParaRPr lang="en-US" sz="2400" dirty="0"/>
          </a:p>
          <a:p>
            <a:pPr marL="685800" indent="-685800" defTabSz="5121275">
              <a:buFontTx/>
              <a:buAutoNum type="arabicPeriod"/>
            </a:pPr>
            <a:r>
              <a:rPr lang="en-US" sz="2400" dirty="0"/>
              <a:t>F. Asano, Y. Matsuno, N. Shinagawa, K. Yamazaki, T. Suzuki, and H. Moriya. A virtual bronchoscopic navigation system for pulmonary peripheral lesions, Chest 130 (2) (2006) 559–566.</a:t>
            </a:r>
          </a:p>
          <a:p>
            <a:pPr marL="685800" indent="-685800" defTabSz="5121275">
              <a:buFontTx/>
              <a:buAutoNum type="arabicPeriod"/>
            </a:pPr>
            <a:r>
              <a:rPr lang="en-US" sz="2400" dirty="0"/>
              <a:t>N. Shinagawa, K. Yamazaki, Y. Onodera, F. Asano, T. Ishida, H. Moriya, and M. Nishimura. Virtual bronchoscopic navigation system shortens the examination time—feasibility study of virtual bronchoscopic navigation system, Lung Cancer 56 (2) (2007) 201–206.</a:t>
            </a:r>
          </a:p>
          <a:p>
            <a:pPr marL="685800" indent="-685800" defTabSz="5121275">
              <a:buFontTx/>
              <a:buAutoNum type="arabicPeriod"/>
            </a:pPr>
            <a:r>
              <a:rPr lang="en-US" sz="2400" dirty="0"/>
              <a:t>S. A. Merritt, J.D. Gibbs, K. Yu, V. Patel, L. Rai, D.C. Cornish, R. Bascom, and W.E. Higgins. Real-time image-guided bronchoscopy for peripheral lung lesions: A phantom study, Chest  134(5) (2008) 1017-1026.</a:t>
            </a:r>
          </a:p>
          <a:p>
            <a:pPr marL="685800" indent="-685800" defTabSz="5121275">
              <a:buFontTx/>
              <a:buAutoNum type="arabicPeriod"/>
            </a:pPr>
            <a:r>
              <a:rPr lang="en-US" sz="2400" dirty="0"/>
              <a:t>M.W. Graham, J.D.  Gibbs, K. Yu, D.C. Cornish, M.S. Khan, R. Bascom, and W.E. Higgins. Image-Guided Bronchoscopy for Peripheral Nodule Biopsy: A Human Feasibility Study, Am J Respir Crit Care Med 177 (abstracts issue) (2008) A893.</a:t>
            </a:r>
          </a:p>
        </p:txBody>
      </p:sp>
      <p:sp>
        <p:nvSpPr>
          <p:cNvPr id="2068" name="Text Box 1026"/>
          <p:cNvSpPr txBox="1">
            <a:spLocks noChangeArrowheads="1"/>
          </p:cNvSpPr>
          <p:nvPr/>
        </p:nvSpPr>
        <p:spPr bwMode="auto">
          <a:xfrm>
            <a:off x="17278350" y="25212319"/>
            <a:ext cx="15994063" cy="1816100"/>
          </a:xfrm>
          <a:prstGeom prst="rect">
            <a:avLst/>
          </a:prstGeom>
          <a:noFill/>
          <a:ln w="9525">
            <a:noFill/>
            <a:miter lim="800000"/>
            <a:headEnd/>
            <a:tailEnd/>
          </a:ln>
        </p:spPr>
        <p:txBody>
          <a:bodyPr>
            <a:spAutoFit/>
          </a:bodyPr>
          <a:lstStyle/>
          <a:p>
            <a:pPr algn="just" defTabSz="5121275">
              <a:spcBef>
                <a:spcPct val="25000"/>
              </a:spcBef>
            </a:pPr>
            <a:r>
              <a:rPr lang="en-US" sz="2800" dirty="0"/>
              <a:t>The VN system fit smoothly into the clinical workflow, with required physician interaction limited to indicating target ROIs and previewing the image-guided procedure with the pre-bronchoscopy report. The system functioned properly and introduced no safety issues for all cases. A summary of the results appear below.</a:t>
            </a:r>
            <a:endParaRPr lang="en-US" sz="2800" dirty="0">
              <a:cs typeface="Arial" charset="0"/>
            </a:endParaRPr>
          </a:p>
        </p:txBody>
      </p:sp>
      <p:pic>
        <p:nvPicPr>
          <p:cNvPr id="2069" name="Picture 1569" descr="psu"/>
          <p:cNvPicPr>
            <a:picLocks noChangeAspect="1" noChangeArrowheads="1"/>
          </p:cNvPicPr>
          <p:nvPr/>
        </p:nvPicPr>
        <p:blipFill>
          <a:blip r:embed="rId4" cstate="print"/>
          <a:srcRect/>
          <a:stretch>
            <a:fillRect/>
          </a:stretch>
        </p:blipFill>
        <p:spPr bwMode="auto">
          <a:xfrm>
            <a:off x="615950" y="654050"/>
            <a:ext cx="3492500" cy="2595563"/>
          </a:xfrm>
          <a:prstGeom prst="rect">
            <a:avLst/>
          </a:prstGeom>
          <a:noFill/>
          <a:ln w="9525">
            <a:noFill/>
            <a:miter lim="800000"/>
            <a:headEnd/>
            <a:tailEnd/>
          </a:ln>
        </p:spPr>
      </p:pic>
      <p:grpSp>
        <p:nvGrpSpPr>
          <p:cNvPr id="2070" name="Group 1926"/>
          <p:cNvGrpSpPr>
            <a:grpSpLocks/>
          </p:cNvGrpSpPr>
          <p:nvPr/>
        </p:nvGrpSpPr>
        <p:grpSpPr bwMode="auto">
          <a:xfrm>
            <a:off x="33964677" y="30970755"/>
            <a:ext cx="16597312" cy="1371600"/>
            <a:chOff x="21458" y="7352"/>
            <a:chExt cx="10455" cy="864"/>
          </a:xfrm>
        </p:grpSpPr>
        <p:sp>
          <p:nvSpPr>
            <p:cNvPr id="2108" name="AutoShape 1927"/>
            <p:cNvSpPr>
              <a:spLocks noChangeArrowheads="1"/>
            </p:cNvSpPr>
            <p:nvPr/>
          </p:nvSpPr>
          <p:spPr bwMode="auto">
            <a:xfrm>
              <a:off x="21458" y="7352"/>
              <a:ext cx="10455" cy="864"/>
            </a:xfrm>
            <a:prstGeom prst="roundRect">
              <a:avLst>
                <a:gd name="adj" fmla="val 50000"/>
              </a:avLst>
            </a:prstGeom>
            <a:gradFill rotWithShape="1">
              <a:gsLst>
                <a:gs pos="0">
                  <a:srgbClr val="C8DDF0"/>
                </a:gs>
                <a:gs pos="100000">
                  <a:srgbClr val="1A57D0"/>
                </a:gs>
              </a:gsLst>
              <a:lin ang="2700000" scaled="1"/>
            </a:gradFill>
            <a:ln w="25400" algn="ctr">
              <a:noFill/>
              <a:round/>
              <a:headEnd/>
              <a:tailEnd/>
            </a:ln>
          </p:spPr>
          <p:txBody>
            <a:bodyPr wrap="none" anchor="ctr"/>
            <a:lstStyle/>
            <a:p>
              <a:endParaRPr lang="en-US" dirty="0"/>
            </a:p>
          </p:txBody>
        </p:sp>
        <p:sp>
          <p:nvSpPr>
            <p:cNvPr id="2109" name="Text Box 1928"/>
            <p:cNvSpPr txBox="1">
              <a:spLocks noChangeArrowheads="1"/>
            </p:cNvSpPr>
            <p:nvPr/>
          </p:nvSpPr>
          <p:spPr bwMode="auto">
            <a:xfrm>
              <a:off x="21480" y="7488"/>
              <a:ext cx="10388" cy="519"/>
            </a:xfrm>
            <a:prstGeom prst="rect">
              <a:avLst/>
            </a:prstGeom>
            <a:noFill/>
            <a:ln w="9525">
              <a:noFill/>
              <a:miter lim="800000"/>
              <a:headEnd/>
              <a:tailEnd/>
            </a:ln>
          </p:spPr>
          <p:txBody>
            <a:bodyPr>
              <a:spAutoFit/>
            </a:bodyPr>
            <a:lstStyle/>
            <a:p>
              <a:pPr algn="ctr" defTabSz="5121275">
                <a:spcBef>
                  <a:spcPct val="50000"/>
                </a:spcBef>
              </a:pPr>
              <a:r>
                <a:rPr lang="en-US" sz="4800" b="1" dirty="0"/>
                <a:t>Acknowledgments</a:t>
              </a:r>
            </a:p>
          </p:txBody>
        </p:sp>
      </p:grpSp>
      <p:sp>
        <p:nvSpPr>
          <p:cNvPr id="2071" name="Text Box 1597"/>
          <p:cNvSpPr txBox="1">
            <a:spLocks noChangeArrowheads="1"/>
          </p:cNvSpPr>
          <p:nvPr/>
        </p:nvSpPr>
        <p:spPr bwMode="auto">
          <a:xfrm>
            <a:off x="831850" y="25312688"/>
            <a:ext cx="6661150" cy="822325"/>
          </a:xfrm>
          <a:prstGeom prst="rect">
            <a:avLst/>
          </a:prstGeom>
          <a:noFill/>
          <a:ln w="9525">
            <a:noFill/>
            <a:miter lim="800000"/>
            <a:headEnd/>
            <a:tailEnd/>
          </a:ln>
        </p:spPr>
        <p:txBody>
          <a:bodyPr>
            <a:spAutoFit/>
          </a:bodyPr>
          <a:lstStyle/>
          <a:p>
            <a:pPr algn="ctr" defTabSz="5121275"/>
            <a:r>
              <a:rPr lang="en-US" sz="2400" dirty="0"/>
              <a:t>The bronchoscopist indicates a target nodule (case  20349-3-25)</a:t>
            </a:r>
          </a:p>
        </p:txBody>
      </p:sp>
      <p:pic>
        <p:nvPicPr>
          <p:cNvPr id="2072" name="Picture 1949" descr="20349_25_ROI_outline_cropped"/>
          <p:cNvPicPr>
            <a:picLocks noChangeAspect="1" noChangeArrowheads="1"/>
          </p:cNvPicPr>
          <p:nvPr/>
        </p:nvPicPr>
        <p:blipFill>
          <a:blip r:embed="rId5" cstate="print"/>
          <a:srcRect t="11746" b="7516"/>
          <a:stretch>
            <a:fillRect/>
          </a:stretch>
        </p:blipFill>
        <p:spPr bwMode="auto">
          <a:xfrm>
            <a:off x="1155700" y="20181888"/>
            <a:ext cx="6026150" cy="5118100"/>
          </a:xfrm>
          <a:prstGeom prst="rect">
            <a:avLst/>
          </a:prstGeom>
          <a:noFill/>
          <a:ln w="9525">
            <a:noFill/>
            <a:miter lim="800000"/>
            <a:headEnd/>
            <a:tailEnd/>
          </a:ln>
        </p:spPr>
      </p:pic>
      <p:pic>
        <p:nvPicPr>
          <p:cNvPr id="2073" name="Picture 1950" descr="20349_25_Centerlines"/>
          <p:cNvPicPr>
            <a:picLocks noChangeAspect="1" noChangeArrowheads="1"/>
          </p:cNvPicPr>
          <p:nvPr/>
        </p:nvPicPr>
        <p:blipFill>
          <a:blip r:embed="rId6" cstate="print"/>
          <a:srcRect/>
          <a:stretch>
            <a:fillRect/>
          </a:stretch>
        </p:blipFill>
        <p:spPr bwMode="auto">
          <a:xfrm>
            <a:off x="8897938" y="19599275"/>
            <a:ext cx="6540500" cy="5915025"/>
          </a:xfrm>
          <a:prstGeom prst="rect">
            <a:avLst/>
          </a:prstGeom>
          <a:noFill/>
          <a:ln w="9525">
            <a:noFill/>
            <a:miter lim="800000"/>
            <a:headEnd/>
            <a:tailEnd/>
          </a:ln>
        </p:spPr>
      </p:pic>
      <p:sp>
        <p:nvSpPr>
          <p:cNvPr id="2074" name="Text Box 1884"/>
          <p:cNvSpPr txBox="1">
            <a:spLocks noChangeArrowheads="1"/>
          </p:cNvSpPr>
          <p:nvPr/>
        </p:nvSpPr>
        <p:spPr bwMode="auto">
          <a:xfrm>
            <a:off x="9474200" y="25111075"/>
            <a:ext cx="6192838" cy="822325"/>
          </a:xfrm>
          <a:prstGeom prst="rect">
            <a:avLst/>
          </a:prstGeom>
          <a:noFill/>
          <a:ln w="9525">
            <a:noFill/>
            <a:miter lim="800000"/>
            <a:headEnd/>
            <a:tailEnd/>
          </a:ln>
        </p:spPr>
        <p:txBody>
          <a:bodyPr>
            <a:spAutoFit/>
          </a:bodyPr>
          <a:lstStyle/>
          <a:p>
            <a:pPr algn="dist" defTabSz="5121275"/>
            <a:r>
              <a:rPr lang="en-US" sz="2400" dirty="0"/>
              <a:t>A patient-specific 3D airway model is automatically extracted from the MDCT data  </a:t>
            </a:r>
          </a:p>
        </p:txBody>
      </p:sp>
      <p:sp>
        <p:nvSpPr>
          <p:cNvPr id="2075" name="Line 1951"/>
          <p:cNvSpPr>
            <a:spLocks noChangeShapeType="1"/>
          </p:cNvSpPr>
          <p:nvPr/>
        </p:nvSpPr>
        <p:spPr bwMode="auto">
          <a:xfrm flipH="1" flipV="1">
            <a:off x="14657388" y="23214013"/>
            <a:ext cx="747712" cy="279400"/>
          </a:xfrm>
          <a:prstGeom prst="line">
            <a:avLst/>
          </a:prstGeom>
          <a:noFill/>
          <a:ln w="38100">
            <a:solidFill>
              <a:schemeClr val="tx1"/>
            </a:solidFill>
            <a:round/>
            <a:headEnd/>
            <a:tailEnd type="triangle" w="lg" len="med"/>
          </a:ln>
        </p:spPr>
        <p:txBody>
          <a:bodyPr/>
          <a:lstStyle/>
          <a:p>
            <a:endParaRPr lang="en-US" dirty="0"/>
          </a:p>
        </p:txBody>
      </p:sp>
      <p:sp>
        <p:nvSpPr>
          <p:cNvPr id="2076" name="Text Box 1952"/>
          <p:cNvSpPr txBox="1">
            <a:spLocks noChangeArrowheads="1"/>
          </p:cNvSpPr>
          <p:nvPr/>
        </p:nvSpPr>
        <p:spPr bwMode="auto">
          <a:xfrm>
            <a:off x="15341600" y="23177500"/>
            <a:ext cx="1462088" cy="954088"/>
          </a:xfrm>
          <a:prstGeom prst="rect">
            <a:avLst/>
          </a:prstGeom>
          <a:noFill/>
          <a:ln w="9525">
            <a:noFill/>
            <a:miter lim="800000"/>
            <a:headEnd/>
            <a:tailEnd/>
          </a:ln>
        </p:spPr>
        <p:txBody>
          <a:bodyPr>
            <a:spAutoFit/>
          </a:bodyPr>
          <a:lstStyle/>
          <a:p>
            <a:pPr defTabSz="5121275"/>
            <a:r>
              <a:rPr lang="en-US" sz="2800" dirty="0"/>
              <a:t>Target nodule</a:t>
            </a:r>
          </a:p>
        </p:txBody>
      </p:sp>
      <p:pic>
        <p:nvPicPr>
          <p:cNvPr id="2077" name="Picture 1954" descr="20349_25_Centerlines_and_Route"/>
          <p:cNvPicPr>
            <a:picLocks noChangeAspect="1" noChangeArrowheads="1"/>
          </p:cNvPicPr>
          <p:nvPr/>
        </p:nvPicPr>
        <p:blipFill>
          <a:blip r:embed="rId7" cstate="print"/>
          <a:srcRect/>
          <a:stretch>
            <a:fillRect/>
          </a:stretch>
        </p:blipFill>
        <p:spPr bwMode="auto">
          <a:xfrm>
            <a:off x="1336675" y="26128663"/>
            <a:ext cx="6424613" cy="5811837"/>
          </a:xfrm>
          <a:prstGeom prst="rect">
            <a:avLst/>
          </a:prstGeom>
          <a:noFill/>
          <a:ln w="9525">
            <a:noFill/>
            <a:miter lim="800000"/>
            <a:headEnd/>
            <a:tailEnd/>
          </a:ln>
        </p:spPr>
      </p:pic>
      <p:sp>
        <p:nvSpPr>
          <p:cNvPr id="2078" name="Text Box 1955"/>
          <p:cNvSpPr txBox="1">
            <a:spLocks noChangeArrowheads="1"/>
          </p:cNvSpPr>
          <p:nvPr/>
        </p:nvSpPr>
        <p:spPr bwMode="auto">
          <a:xfrm>
            <a:off x="1516063" y="31738888"/>
            <a:ext cx="6048375" cy="822325"/>
          </a:xfrm>
          <a:prstGeom prst="rect">
            <a:avLst/>
          </a:prstGeom>
          <a:noFill/>
          <a:ln w="9525">
            <a:noFill/>
            <a:miter lim="800000"/>
            <a:headEnd/>
            <a:tailEnd/>
          </a:ln>
        </p:spPr>
        <p:txBody>
          <a:bodyPr>
            <a:spAutoFit/>
          </a:bodyPr>
          <a:lstStyle/>
          <a:p>
            <a:pPr algn="ctr" defTabSz="5121275"/>
            <a:r>
              <a:rPr lang="en-US" sz="2400" dirty="0"/>
              <a:t>An optimal 3D route to the ROI (blue line) is determined automatically</a:t>
            </a:r>
          </a:p>
        </p:txBody>
      </p:sp>
      <p:sp>
        <p:nvSpPr>
          <p:cNvPr id="2079" name="Text Box 1956"/>
          <p:cNvSpPr txBox="1">
            <a:spLocks noChangeArrowheads="1"/>
          </p:cNvSpPr>
          <p:nvPr/>
        </p:nvSpPr>
        <p:spPr bwMode="auto">
          <a:xfrm>
            <a:off x="8753475" y="31407100"/>
            <a:ext cx="7056438" cy="1200150"/>
          </a:xfrm>
          <a:prstGeom prst="rect">
            <a:avLst/>
          </a:prstGeom>
          <a:noFill/>
          <a:ln w="9525">
            <a:noFill/>
            <a:miter lim="800000"/>
            <a:headEnd/>
            <a:tailEnd/>
          </a:ln>
        </p:spPr>
        <p:txBody>
          <a:bodyPr>
            <a:spAutoFit/>
          </a:bodyPr>
          <a:lstStyle/>
          <a:p>
            <a:pPr algn="dist" defTabSz="5121275"/>
            <a:r>
              <a:rPr lang="en-US" sz="2400" dirty="0"/>
              <a:t>A pre-bronchoscopy report provides pictures of each bifurcation along the route and an interactive movie of the entire route to preview the procedure.</a:t>
            </a:r>
          </a:p>
        </p:txBody>
      </p:sp>
      <p:sp>
        <p:nvSpPr>
          <p:cNvPr id="2080" name="Rectangle 1974"/>
          <p:cNvSpPr>
            <a:spLocks noChangeArrowheads="1"/>
          </p:cNvSpPr>
          <p:nvPr/>
        </p:nvSpPr>
        <p:spPr bwMode="auto">
          <a:xfrm>
            <a:off x="17394238" y="3606800"/>
            <a:ext cx="15738475" cy="4400550"/>
          </a:xfrm>
          <a:prstGeom prst="rect">
            <a:avLst/>
          </a:prstGeom>
          <a:noFill/>
          <a:ln w="9525">
            <a:noFill/>
            <a:miter lim="800000"/>
            <a:headEnd/>
            <a:tailEnd/>
          </a:ln>
        </p:spPr>
        <p:txBody>
          <a:bodyPr>
            <a:spAutoFit/>
          </a:bodyPr>
          <a:lstStyle/>
          <a:p>
            <a:pPr algn="just" defTabSz="5121275"/>
            <a:r>
              <a:rPr lang="en-US" sz="2800" b="1" dirty="0"/>
              <a:t>Stage 2: Live image-based bronchoscopic guidance</a:t>
            </a:r>
          </a:p>
          <a:p>
            <a:pPr algn="just" defTabSz="5121275"/>
            <a:r>
              <a:rPr lang="en-US" sz="2800" dirty="0"/>
              <a:t>In the bronchoscopy suite, a guidance computer interfaced to the bronchoscope. We employed either a 2.8-mm-diameter Olympus BF Type XP160F ultrathin videobronchoscope, a 4.9-mm-diameter Olympus BF Type P180 true-color videobronchoscope, or a 6.0-mm-diameter Pentax EB1570K videobronchoscope.  Sampling procedures involved either a brushing, bronchoalveolar lavage, or a needle (only available with the 4.9-mm Olympus bronchoscope or the Pentax bronchoscope). During the procedure, the bronchoscopist maneuvered the bronchoscope along the predefined endobronchial route using the continuously-updated graphical information provided by the computer (Figure 1). The computer also displayed unambiguous graphical information at the final biopsy site (Figure 2).</a:t>
            </a:r>
          </a:p>
        </p:txBody>
      </p:sp>
      <p:sp>
        <p:nvSpPr>
          <p:cNvPr id="2081" name="Text Box 495"/>
          <p:cNvSpPr txBox="1">
            <a:spLocks noChangeArrowheads="1"/>
          </p:cNvSpPr>
          <p:nvPr/>
        </p:nvSpPr>
        <p:spPr bwMode="auto">
          <a:xfrm>
            <a:off x="17059275" y="16678275"/>
            <a:ext cx="16489363" cy="830263"/>
          </a:xfrm>
          <a:prstGeom prst="rect">
            <a:avLst/>
          </a:prstGeom>
          <a:noFill/>
          <a:ln w="9525">
            <a:noFill/>
            <a:miter lim="800000"/>
            <a:headEnd/>
            <a:tailEnd/>
          </a:ln>
        </p:spPr>
        <p:txBody>
          <a:bodyPr>
            <a:spAutoFit/>
          </a:bodyPr>
          <a:lstStyle/>
          <a:p>
            <a:pPr algn="dist" defTabSz="5121275"/>
            <a:r>
              <a:rPr lang="en-US" sz="2400" b="1" dirty="0"/>
              <a:t>Figure 1:</a:t>
            </a:r>
            <a:r>
              <a:rPr lang="en-US" sz="2400" dirty="0"/>
              <a:t> Computer display of the VN system captured during a live procedure (case 20349-3-28). The blue line is the route to the green target nodule. The line clearly and unambiguously leads the bronchoscopist to the target nodule.</a:t>
            </a:r>
          </a:p>
        </p:txBody>
      </p:sp>
      <p:grpSp>
        <p:nvGrpSpPr>
          <p:cNvPr id="2082" name="Group 80"/>
          <p:cNvGrpSpPr>
            <a:grpSpLocks/>
          </p:cNvGrpSpPr>
          <p:nvPr/>
        </p:nvGrpSpPr>
        <p:grpSpPr bwMode="auto">
          <a:xfrm>
            <a:off x="17789525" y="7951788"/>
            <a:ext cx="15079663" cy="8689975"/>
            <a:chOff x="17789418" y="8318387"/>
            <a:chExt cx="15079869" cy="8690094"/>
          </a:xfrm>
        </p:grpSpPr>
        <p:pic>
          <p:nvPicPr>
            <p:cNvPr id="2097" name="Picture 1948"/>
            <p:cNvPicPr>
              <a:picLocks noChangeAspect="1" noChangeArrowheads="1"/>
            </p:cNvPicPr>
            <p:nvPr/>
          </p:nvPicPr>
          <p:blipFill>
            <a:blip r:embed="rId8" cstate="print"/>
            <a:srcRect l="1381" t="6355" r="2103" b="4649"/>
            <a:stretch>
              <a:fillRect/>
            </a:stretch>
          </p:blipFill>
          <p:spPr bwMode="auto">
            <a:xfrm>
              <a:off x="17789418" y="8318387"/>
              <a:ext cx="15079869" cy="8690094"/>
            </a:xfrm>
            <a:prstGeom prst="rect">
              <a:avLst/>
            </a:prstGeom>
            <a:noFill/>
            <a:ln w="9525">
              <a:noFill/>
              <a:miter lim="800000"/>
              <a:headEnd/>
              <a:tailEnd/>
            </a:ln>
          </p:spPr>
        </p:pic>
        <p:sp>
          <p:nvSpPr>
            <p:cNvPr id="2098" name="Text Box 1975"/>
            <p:cNvSpPr txBox="1">
              <a:spLocks noChangeArrowheads="1"/>
            </p:cNvSpPr>
            <p:nvPr/>
          </p:nvSpPr>
          <p:spPr bwMode="auto">
            <a:xfrm>
              <a:off x="17852957" y="8610495"/>
              <a:ext cx="1908176" cy="946150"/>
            </a:xfrm>
            <a:prstGeom prst="rect">
              <a:avLst/>
            </a:prstGeom>
            <a:noFill/>
            <a:ln w="9525">
              <a:noFill/>
              <a:miter lim="800000"/>
              <a:headEnd/>
              <a:tailEnd/>
            </a:ln>
          </p:spPr>
          <p:txBody>
            <a:bodyPr>
              <a:spAutoFit/>
            </a:bodyPr>
            <a:lstStyle/>
            <a:p>
              <a:pPr defTabSz="5121275"/>
              <a:r>
                <a:rPr lang="en-US" sz="2800" dirty="0">
                  <a:solidFill>
                    <a:schemeClr val="bg1"/>
                  </a:solidFill>
                </a:rPr>
                <a:t>Target nodule</a:t>
              </a:r>
            </a:p>
          </p:txBody>
        </p:sp>
        <p:sp>
          <p:nvSpPr>
            <p:cNvPr id="2099" name="Line 1976"/>
            <p:cNvSpPr>
              <a:spLocks noChangeShapeType="1"/>
            </p:cNvSpPr>
            <p:nvPr/>
          </p:nvSpPr>
          <p:spPr bwMode="auto">
            <a:xfrm>
              <a:off x="18222913" y="9534525"/>
              <a:ext cx="539750" cy="287338"/>
            </a:xfrm>
            <a:prstGeom prst="line">
              <a:avLst/>
            </a:prstGeom>
            <a:noFill/>
            <a:ln w="9525">
              <a:solidFill>
                <a:schemeClr val="bg1"/>
              </a:solidFill>
              <a:round/>
              <a:headEnd/>
              <a:tailEnd type="triangle" w="med" len="med"/>
            </a:ln>
          </p:spPr>
          <p:txBody>
            <a:bodyPr/>
            <a:lstStyle/>
            <a:p>
              <a:endParaRPr lang="en-US" dirty="0"/>
            </a:p>
          </p:txBody>
        </p:sp>
        <p:sp>
          <p:nvSpPr>
            <p:cNvPr id="2100" name="Text Box 1977"/>
            <p:cNvSpPr txBox="1">
              <a:spLocks noChangeArrowheads="1"/>
            </p:cNvSpPr>
            <p:nvPr/>
          </p:nvSpPr>
          <p:spPr bwMode="auto">
            <a:xfrm>
              <a:off x="21102638" y="8655050"/>
              <a:ext cx="2305050" cy="519113"/>
            </a:xfrm>
            <a:prstGeom prst="rect">
              <a:avLst/>
            </a:prstGeom>
            <a:noFill/>
            <a:ln w="9525">
              <a:noFill/>
              <a:miter lim="800000"/>
              <a:headEnd/>
              <a:tailEnd/>
            </a:ln>
          </p:spPr>
          <p:txBody>
            <a:bodyPr>
              <a:spAutoFit/>
            </a:bodyPr>
            <a:lstStyle/>
            <a:p>
              <a:pPr defTabSz="5121275"/>
              <a:r>
                <a:rPr lang="en-US" sz="2800" dirty="0">
                  <a:solidFill>
                    <a:schemeClr val="bg1"/>
                  </a:solidFill>
                </a:rPr>
                <a:t>3D route</a:t>
              </a:r>
            </a:p>
          </p:txBody>
        </p:sp>
        <p:sp>
          <p:nvSpPr>
            <p:cNvPr id="2101" name="Line 1978"/>
            <p:cNvSpPr>
              <a:spLocks noChangeShapeType="1"/>
            </p:cNvSpPr>
            <p:nvPr/>
          </p:nvSpPr>
          <p:spPr bwMode="auto">
            <a:xfrm flipH="1">
              <a:off x="20850225" y="9029700"/>
              <a:ext cx="287338" cy="395288"/>
            </a:xfrm>
            <a:prstGeom prst="line">
              <a:avLst/>
            </a:prstGeom>
            <a:noFill/>
            <a:ln w="9525">
              <a:solidFill>
                <a:schemeClr val="bg1"/>
              </a:solidFill>
              <a:round/>
              <a:headEnd/>
              <a:tailEnd type="triangle" w="med" len="med"/>
            </a:ln>
          </p:spPr>
          <p:txBody>
            <a:bodyPr/>
            <a:lstStyle/>
            <a:p>
              <a:endParaRPr lang="en-US" dirty="0"/>
            </a:p>
          </p:txBody>
        </p:sp>
        <p:sp>
          <p:nvSpPr>
            <p:cNvPr id="2102" name="Text Box 1979"/>
            <p:cNvSpPr txBox="1">
              <a:spLocks noChangeArrowheads="1"/>
            </p:cNvSpPr>
            <p:nvPr/>
          </p:nvSpPr>
          <p:spPr bwMode="auto">
            <a:xfrm>
              <a:off x="19769138" y="11714021"/>
              <a:ext cx="3497198" cy="954120"/>
            </a:xfrm>
            <a:prstGeom prst="rect">
              <a:avLst/>
            </a:prstGeom>
            <a:noFill/>
            <a:ln w="9525">
              <a:noFill/>
              <a:miter lim="800000"/>
              <a:headEnd/>
              <a:tailEnd/>
            </a:ln>
          </p:spPr>
          <p:txBody>
            <a:bodyPr>
              <a:spAutoFit/>
            </a:bodyPr>
            <a:lstStyle/>
            <a:p>
              <a:pPr defTabSz="5121275"/>
              <a:r>
                <a:rPr lang="en-US" sz="2800" dirty="0">
                  <a:solidFill>
                    <a:schemeClr val="bg1"/>
                  </a:solidFill>
                </a:rPr>
                <a:t>Current position of </a:t>
              </a:r>
              <a:r>
                <a:rPr lang="en-US" sz="2800" dirty="0" smtClean="0">
                  <a:solidFill>
                    <a:schemeClr val="bg1"/>
                  </a:solidFill>
                </a:rPr>
                <a:t>bronchoscope </a:t>
              </a:r>
              <a:r>
                <a:rPr lang="en-US" sz="2800" dirty="0">
                  <a:solidFill>
                    <a:schemeClr val="bg1"/>
                  </a:solidFill>
                </a:rPr>
                <a:t>tip </a:t>
              </a:r>
            </a:p>
          </p:txBody>
        </p:sp>
        <p:sp>
          <p:nvSpPr>
            <p:cNvPr id="2103" name="Line 1980"/>
            <p:cNvSpPr>
              <a:spLocks noChangeShapeType="1"/>
            </p:cNvSpPr>
            <p:nvPr/>
          </p:nvSpPr>
          <p:spPr bwMode="auto">
            <a:xfrm flipH="1" flipV="1">
              <a:off x="19410363" y="11698288"/>
              <a:ext cx="396875" cy="176212"/>
            </a:xfrm>
            <a:prstGeom prst="line">
              <a:avLst/>
            </a:prstGeom>
            <a:noFill/>
            <a:ln w="9525">
              <a:solidFill>
                <a:schemeClr val="bg1"/>
              </a:solidFill>
              <a:round/>
              <a:headEnd/>
              <a:tailEnd type="triangle" w="med" len="med"/>
            </a:ln>
          </p:spPr>
          <p:txBody>
            <a:bodyPr/>
            <a:lstStyle/>
            <a:p>
              <a:endParaRPr lang="en-US" dirty="0"/>
            </a:p>
          </p:txBody>
        </p:sp>
        <p:sp>
          <p:nvSpPr>
            <p:cNvPr id="2104" name="Text Box 1981"/>
            <p:cNvSpPr txBox="1">
              <a:spLocks noChangeArrowheads="1"/>
            </p:cNvSpPr>
            <p:nvPr/>
          </p:nvSpPr>
          <p:spPr bwMode="auto">
            <a:xfrm>
              <a:off x="25566688" y="8942388"/>
              <a:ext cx="3421062" cy="519112"/>
            </a:xfrm>
            <a:prstGeom prst="rect">
              <a:avLst/>
            </a:prstGeom>
            <a:noFill/>
            <a:ln w="9525">
              <a:noFill/>
              <a:miter lim="800000"/>
              <a:headEnd/>
              <a:tailEnd/>
            </a:ln>
          </p:spPr>
          <p:txBody>
            <a:bodyPr>
              <a:spAutoFit/>
            </a:bodyPr>
            <a:lstStyle/>
            <a:p>
              <a:pPr defTabSz="5121275"/>
              <a:r>
                <a:rPr lang="en-US" sz="2800" dirty="0"/>
                <a:t>Live video feed</a:t>
              </a:r>
            </a:p>
          </p:txBody>
        </p:sp>
        <p:sp>
          <p:nvSpPr>
            <p:cNvPr id="2105" name="Text Box 1982"/>
            <p:cNvSpPr txBox="1">
              <a:spLocks noChangeArrowheads="1"/>
            </p:cNvSpPr>
            <p:nvPr/>
          </p:nvSpPr>
          <p:spPr bwMode="auto">
            <a:xfrm>
              <a:off x="29203650" y="8921750"/>
              <a:ext cx="3060700" cy="519113"/>
            </a:xfrm>
            <a:prstGeom prst="rect">
              <a:avLst/>
            </a:prstGeom>
            <a:noFill/>
            <a:ln w="9525">
              <a:noFill/>
              <a:miter lim="800000"/>
              <a:headEnd/>
              <a:tailEnd/>
            </a:ln>
          </p:spPr>
          <p:txBody>
            <a:bodyPr>
              <a:spAutoFit/>
            </a:bodyPr>
            <a:lstStyle/>
            <a:p>
              <a:pPr defTabSz="5121275"/>
              <a:r>
                <a:rPr lang="en-US" sz="2800" dirty="0"/>
                <a:t>Current VB view</a:t>
              </a:r>
            </a:p>
          </p:txBody>
        </p:sp>
        <p:sp>
          <p:nvSpPr>
            <p:cNvPr id="2106" name="Text Box 1984"/>
            <p:cNvSpPr txBox="1">
              <a:spLocks noChangeArrowheads="1"/>
            </p:cNvSpPr>
            <p:nvPr/>
          </p:nvSpPr>
          <p:spPr bwMode="auto">
            <a:xfrm>
              <a:off x="25458738" y="12738100"/>
              <a:ext cx="3492500" cy="1373188"/>
            </a:xfrm>
            <a:prstGeom prst="rect">
              <a:avLst/>
            </a:prstGeom>
            <a:noFill/>
            <a:ln w="9525">
              <a:noFill/>
              <a:miter lim="800000"/>
              <a:headEnd/>
              <a:tailEnd/>
            </a:ln>
          </p:spPr>
          <p:txBody>
            <a:bodyPr>
              <a:spAutoFit/>
            </a:bodyPr>
            <a:lstStyle/>
            <a:p>
              <a:pPr defTabSz="5121275"/>
              <a:r>
                <a:rPr lang="en-US" sz="2800" dirty="0"/>
                <a:t>“Frozen” video view from previous generation</a:t>
              </a:r>
            </a:p>
          </p:txBody>
        </p:sp>
        <p:sp>
          <p:nvSpPr>
            <p:cNvPr id="2107" name="Text Box 1985"/>
            <p:cNvSpPr txBox="1">
              <a:spLocks noChangeArrowheads="1"/>
            </p:cNvSpPr>
            <p:nvPr/>
          </p:nvSpPr>
          <p:spPr bwMode="auto">
            <a:xfrm>
              <a:off x="29167138" y="12703175"/>
              <a:ext cx="3492500" cy="519113"/>
            </a:xfrm>
            <a:prstGeom prst="rect">
              <a:avLst/>
            </a:prstGeom>
            <a:noFill/>
            <a:ln w="9525">
              <a:noFill/>
              <a:miter lim="800000"/>
              <a:headEnd/>
              <a:tailEnd/>
            </a:ln>
          </p:spPr>
          <p:txBody>
            <a:bodyPr>
              <a:spAutoFit/>
            </a:bodyPr>
            <a:lstStyle/>
            <a:p>
              <a:pPr defTabSz="5121275"/>
              <a:r>
                <a:rPr lang="en-US" sz="2800" dirty="0"/>
                <a:t>“Frozen” VB view</a:t>
              </a:r>
            </a:p>
          </p:txBody>
        </p:sp>
      </p:grpSp>
      <p:pic>
        <p:nvPicPr>
          <p:cNvPr id="2083" name="Picture 1988" descr="report"/>
          <p:cNvPicPr>
            <a:picLocks noChangeAspect="1" noChangeArrowheads="1"/>
          </p:cNvPicPr>
          <p:nvPr/>
        </p:nvPicPr>
        <p:blipFill>
          <a:blip r:embed="rId9" cstate="print"/>
          <a:srcRect t="50826" r="2440" b="9877"/>
          <a:stretch>
            <a:fillRect/>
          </a:stretch>
        </p:blipFill>
        <p:spPr bwMode="auto">
          <a:xfrm>
            <a:off x="8501063" y="26025475"/>
            <a:ext cx="7488237" cy="5400675"/>
          </a:xfrm>
          <a:prstGeom prst="rect">
            <a:avLst/>
          </a:prstGeom>
          <a:noFill/>
          <a:ln w="9525">
            <a:noFill/>
            <a:miter lim="800000"/>
            <a:headEnd/>
            <a:tailEnd/>
          </a:ln>
        </p:spPr>
      </p:pic>
      <p:sp>
        <p:nvSpPr>
          <p:cNvPr id="2087" name="Text Box 2000"/>
          <p:cNvSpPr txBox="1">
            <a:spLocks noChangeArrowheads="1"/>
          </p:cNvSpPr>
          <p:nvPr/>
        </p:nvSpPr>
        <p:spPr bwMode="auto">
          <a:xfrm>
            <a:off x="17648238" y="22793433"/>
            <a:ext cx="15192375" cy="1552575"/>
          </a:xfrm>
          <a:prstGeom prst="rect">
            <a:avLst/>
          </a:prstGeom>
          <a:noFill/>
          <a:ln w="9525">
            <a:noFill/>
            <a:miter lim="800000"/>
            <a:headEnd/>
            <a:tailEnd/>
          </a:ln>
        </p:spPr>
        <p:txBody>
          <a:bodyPr>
            <a:spAutoFit/>
          </a:bodyPr>
          <a:lstStyle/>
          <a:p>
            <a:pPr algn="just" defTabSz="5121275"/>
            <a:r>
              <a:rPr lang="en-US" sz="2400" b="1" dirty="0"/>
              <a:t>Figure 2: </a:t>
            </a:r>
            <a:r>
              <a:rPr lang="en-US" sz="2400" dirty="0"/>
              <a:t>Example of guidance information provided by VN system at the final biopsy site (case 20349_3_38). The blue arrow indicates the end of the endobronchial route and points to the center of the green target nodule.</a:t>
            </a:r>
          </a:p>
          <a:p>
            <a:pPr algn="ctr" defTabSz="5121275"/>
            <a:endParaRPr lang="en-US" sz="2400" dirty="0"/>
          </a:p>
          <a:p>
            <a:pPr algn="ctr" defTabSz="5121275"/>
            <a:endParaRPr lang="en-US" sz="2400" dirty="0"/>
          </a:p>
        </p:txBody>
      </p:sp>
      <p:pic>
        <p:nvPicPr>
          <p:cNvPr id="2088" name="Picture 1998"/>
          <p:cNvPicPr>
            <a:picLocks noChangeAspect="1" noChangeArrowheads="1"/>
          </p:cNvPicPr>
          <p:nvPr/>
        </p:nvPicPr>
        <p:blipFill>
          <a:blip r:embed="rId10" cstate="print">
            <a:lum bright="12000" contrast="20000"/>
          </a:blip>
          <a:srcRect l="68187" t="20247" r="4308" b="15669"/>
          <a:stretch>
            <a:fillRect/>
          </a:stretch>
        </p:blipFill>
        <p:spPr bwMode="auto">
          <a:xfrm>
            <a:off x="25887363" y="17899171"/>
            <a:ext cx="5557837" cy="4803775"/>
          </a:xfrm>
          <a:prstGeom prst="rect">
            <a:avLst/>
          </a:prstGeom>
          <a:noFill/>
          <a:ln w="63500">
            <a:solidFill>
              <a:schemeClr val="tx1"/>
            </a:solidFill>
            <a:miter lim="800000"/>
            <a:headEnd/>
            <a:tailEnd/>
          </a:ln>
        </p:spPr>
      </p:pic>
      <p:pic>
        <p:nvPicPr>
          <p:cNvPr id="2089" name="Picture 2013" descr="20349_3_38_biopsySite_registeredLive"/>
          <p:cNvPicPr>
            <a:picLocks noChangeAspect="1" noChangeArrowheads="1"/>
          </p:cNvPicPr>
          <p:nvPr/>
        </p:nvPicPr>
        <p:blipFill>
          <a:blip r:embed="rId11" cstate="print"/>
          <a:srcRect/>
          <a:stretch>
            <a:fillRect/>
          </a:stretch>
        </p:blipFill>
        <p:spPr bwMode="auto">
          <a:xfrm>
            <a:off x="18670588" y="17838846"/>
            <a:ext cx="5729287" cy="4878387"/>
          </a:xfrm>
          <a:prstGeom prst="rect">
            <a:avLst/>
          </a:prstGeom>
          <a:noFill/>
          <a:ln w="9525">
            <a:noFill/>
            <a:miter lim="800000"/>
            <a:headEnd/>
            <a:tailEnd/>
          </a:ln>
        </p:spPr>
      </p:pic>
      <p:sp>
        <p:nvSpPr>
          <p:cNvPr id="2090" name="Rectangle 79"/>
          <p:cNvSpPr>
            <a:spLocks noChangeArrowheads="1"/>
          </p:cNvSpPr>
          <p:nvPr/>
        </p:nvSpPr>
        <p:spPr bwMode="auto">
          <a:xfrm>
            <a:off x="17278350" y="26942694"/>
            <a:ext cx="16175038" cy="5509200"/>
          </a:xfrm>
          <a:prstGeom prst="rect">
            <a:avLst/>
          </a:prstGeom>
          <a:noFill/>
          <a:ln w="9525">
            <a:noFill/>
            <a:miter lim="800000"/>
            <a:headEnd/>
            <a:tailEnd/>
          </a:ln>
        </p:spPr>
        <p:txBody>
          <a:bodyPr>
            <a:spAutoFit/>
          </a:bodyPr>
          <a:lstStyle/>
          <a:p>
            <a:pPr defTabSz="5121275">
              <a:buFont typeface="Arial" charset="0"/>
              <a:buChar char="•"/>
            </a:pPr>
            <a:r>
              <a:rPr lang="en-US" sz="2800" dirty="0"/>
              <a:t>  </a:t>
            </a:r>
            <a:r>
              <a:rPr lang="en-US" sz="3200" dirty="0" smtClean="0"/>
              <a:t>69 </a:t>
            </a:r>
            <a:r>
              <a:rPr lang="en-US" sz="3200" dirty="0"/>
              <a:t>target ROIs considered for the 30 </a:t>
            </a:r>
            <a:r>
              <a:rPr lang="en-US" sz="3200" dirty="0" smtClean="0"/>
              <a:t>patients:</a:t>
            </a:r>
            <a:endParaRPr lang="en-US" sz="3200" dirty="0"/>
          </a:p>
          <a:p>
            <a:pPr lvl="2" indent="-457200" defTabSz="5121275">
              <a:buFont typeface="Wingdings" pitchFamily="2" charset="2"/>
              <a:buChar char="Ø"/>
            </a:pPr>
            <a:r>
              <a:rPr lang="en-US" sz="3200" dirty="0"/>
              <a:t> </a:t>
            </a:r>
            <a:r>
              <a:rPr lang="en-US" sz="3200" dirty="0" smtClean="0"/>
              <a:t>62 diagnostic </a:t>
            </a:r>
            <a:r>
              <a:rPr lang="en-US" sz="3200" dirty="0"/>
              <a:t>sites </a:t>
            </a:r>
            <a:r>
              <a:rPr lang="en-US" sz="3200" dirty="0" smtClean="0"/>
              <a:t>requiring a tissue sample (22 </a:t>
            </a:r>
            <a:r>
              <a:rPr lang="en-US" sz="3200" dirty="0"/>
              <a:t>nodules, </a:t>
            </a:r>
            <a:r>
              <a:rPr lang="en-US" sz="3200" dirty="0" smtClean="0"/>
              <a:t>4 masses, 16 </a:t>
            </a:r>
            <a:r>
              <a:rPr lang="en-US" sz="3200" dirty="0"/>
              <a:t>infiltrates</a:t>
            </a:r>
            <a:r>
              <a:rPr lang="en-US" sz="3200" dirty="0" smtClean="0"/>
              <a:t>,</a:t>
            </a:r>
          </a:p>
          <a:p>
            <a:pPr lvl="2" indent="-457200" defTabSz="5121275"/>
            <a:r>
              <a:rPr lang="en-US" sz="3200" dirty="0" smtClean="0"/>
              <a:t>	3 ground-glass opacity, 4 BAL sites, 7 </a:t>
            </a:r>
            <a:r>
              <a:rPr lang="en-US" sz="3200" dirty="0"/>
              <a:t>lymph nodes, </a:t>
            </a:r>
            <a:r>
              <a:rPr lang="en-US" sz="3200" dirty="0" smtClean="0"/>
              <a:t>13 other (including cavitary lesions, collapsed airways, 1 cavity wall, and 1 foreign body)</a:t>
            </a:r>
            <a:endParaRPr lang="en-US" sz="3200" dirty="0"/>
          </a:p>
          <a:p>
            <a:pPr lvl="1" defTabSz="5121275">
              <a:buFont typeface="Wingdings" pitchFamily="2" charset="2"/>
              <a:buChar char="Ø"/>
            </a:pPr>
            <a:r>
              <a:rPr lang="en-US" sz="3200" dirty="0"/>
              <a:t> </a:t>
            </a:r>
            <a:r>
              <a:rPr lang="en-US" sz="3200" dirty="0" smtClean="0"/>
              <a:t>7 sites where only visual inspection was required.</a:t>
            </a:r>
            <a:endParaRPr lang="en-US" sz="3200" dirty="0"/>
          </a:p>
          <a:p>
            <a:pPr defTabSz="5121275">
              <a:buFont typeface="Arial" charset="0"/>
              <a:buChar char="•"/>
            </a:pPr>
            <a:r>
              <a:rPr lang="en-US" sz="3200" dirty="0"/>
              <a:t> Navigation success: 91%  (</a:t>
            </a:r>
            <a:r>
              <a:rPr lang="en-US" sz="3200" dirty="0" smtClean="0"/>
              <a:t>63/69)</a:t>
            </a:r>
          </a:p>
          <a:p>
            <a:pPr lvl="1" defTabSz="5121275">
              <a:buFont typeface="Wingdings" pitchFamily="2" charset="2"/>
              <a:buChar char="Ø"/>
            </a:pPr>
            <a:r>
              <a:rPr lang="en-US" sz="3200" dirty="0" smtClean="0"/>
              <a:t> 84%: bronchoscope navigated to within 2 generations of ROI </a:t>
            </a:r>
            <a:endParaRPr lang="en-US" sz="3200" dirty="0"/>
          </a:p>
          <a:p>
            <a:pPr lvl="1" defTabSz="5121275">
              <a:buFont typeface="Wingdings" pitchFamily="2" charset="2"/>
              <a:buChar char="Ø"/>
            </a:pPr>
            <a:r>
              <a:rPr lang="en-US" sz="3200" dirty="0"/>
              <a:t> </a:t>
            </a:r>
            <a:r>
              <a:rPr lang="en-US" sz="3200" dirty="0" smtClean="0"/>
              <a:t>67%: </a:t>
            </a:r>
            <a:r>
              <a:rPr lang="en-US" sz="3200" dirty="0"/>
              <a:t>bronchoscope navigated to within 1 </a:t>
            </a:r>
            <a:r>
              <a:rPr lang="en-US" sz="3200" dirty="0" smtClean="0"/>
              <a:t>generation </a:t>
            </a:r>
            <a:r>
              <a:rPr lang="en-US" sz="3200" dirty="0"/>
              <a:t>of ROI</a:t>
            </a:r>
          </a:p>
          <a:p>
            <a:pPr lvl="1" defTabSz="5121275">
              <a:buFont typeface="Wingdings" pitchFamily="2" charset="2"/>
              <a:buChar char="Ø"/>
            </a:pPr>
            <a:r>
              <a:rPr lang="en-US" sz="3200" dirty="0"/>
              <a:t> </a:t>
            </a:r>
            <a:r>
              <a:rPr lang="en-US" sz="3200" dirty="0" smtClean="0"/>
              <a:t>27%: </a:t>
            </a:r>
            <a:r>
              <a:rPr lang="en-US" sz="3200" dirty="0"/>
              <a:t>bronchoscope navigated to </a:t>
            </a:r>
            <a:r>
              <a:rPr lang="en-US" sz="3200" dirty="0" smtClean="0"/>
              <a:t>the final airway generation</a:t>
            </a:r>
            <a:endParaRPr lang="en-US" sz="3200" dirty="0"/>
          </a:p>
          <a:p>
            <a:pPr defTabSz="5121275">
              <a:buFont typeface="Arial" charset="0"/>
              <a:buChar char="•"/>
            </a:pPr>
            <a:r>
              <a:rPr lang="en-US" sz="3200" dirty="0"/>
              <a:t> Satisfactory sample rate for </a:t>
            </a:r>
            <a:r>
              <a:rPr lang="en-US" sz="3200" dirty="0" smtClean="0"/>
              <a:t>diagnostic </a:t>
            </a:r>
            <a:r>
              <a:rPr lang="en-US" sz="3200" dirty="0"/>
              <a:t>sites: 90% </a:t>
            </a:r>
            <a:r>
              <a:rPr lang="en-US" sz="3200" dirty="0" smtClean="0"/>
              <a:t>(56/62) </a:t>
            </a:r>
            <a:r>
              <a:rPr lang="en-US" sz="2400" dirty="0" smtClean="0"/>
              <a:t>(TBNA, brushing, forceps, or BAL)</a:t>
            </a:r>
            <a:endParaRPr lang="en-US" sz="2400" dirty="0"/>
          </a:p>
          <a:p>
            <a:pPr defTabSz="5121275">
              <a:buFont typeface="Arial" charset="0"/>
              <a:buChar char="•"/>
            </a:pPr>
            <a:r>
              <a:rPr lang="en-US" sz="3200" dirty="0"/>
              <a:t> Mean time until first sample:  </a:t>
            </a:r>
            <a:r>
              <a:rPr lang="en-US" sz="3200" dirty="0" smtClean="0"/>
              <a:t>5:15 </a:t>
            </a:r>
            <a:r>
              <a:rPr lang="en-US" sz="3200" dirty="0"/>
              <a:t>± </a:t>
            </a:r>
            <a:r>
              <a:rPr lang="en-US" sz="3200" dirty="0" smtClean="0"/>
              <a:t>5:06  </a:t>
            </a:r>
            <a:r>
              <a:rPr lang="en-US" sz="3200" dirty="0"/>
              <a:t>(median:  </a:t>
            </a:r>
            <a:r>
              <a:rPr lang="en-US" sz="3200" dirty="0" smtClean="0"/>
              <a:t>3:40   </a:t>
            </a:r>
            <a:r>
              <a:rPr lang="en-US" sz="3200" dirty="0"/>
              <a:t>range:  </a:t>
            </a:r>
            <a:r>
              <a:rPr lang="en-US" sz="3200" dirty="0" smtClean="0"/>
              <a:t>0:25 </a:t>
            </a:r>
            <a:r>
              <a:rPr lang="en-US" sz="3200" dirty="0"/>
              <a:t>– </a:t>
            </a:r>
            <a:r>
              <a:rPr lang="en-US" sz="3200" dirty="0" smtClean="0"/>
              <a:t>32:07)</a:t>
            </a:r>
            <a:endParaRPr lang="en-US" sz="3200" dirty="0"/>
          </a:p>
        </p:txBody>
      </p:sp>
      <p:sp>
        <p:nvSpPr>
          <p:cNvPr id="2091" name="Rectangle 80"/>
          <p:cNvSpPr>
            <a:spLocks noChangeArrowheads="1"/>
          </p:cNvSpPr>
          <p:nvPr/>
        </p:nvSpPr>
        <p:spPr bwMode="auto">
          <a:xfrm>
            <a:off x="34329807" y="17408538"/>
            <a:ext cx="16905172" cy="4093428"/>
          </a:xfrm>
          <a:prstGeom prst="rect">
            <a:avLst/>
          </a:prstGeom>
          <a:noFill/>
          <a:ln w="9525">
            <a:noFill/>
            <a:miter lim="800000"/>
            <a:headEnd/>
            <a:tailEnd/>
          </a:ln>
        </p:spPr>
        <p:txBody>
          <a:bodyPr wrap="square">
            <a:spAutoFit/>
          </a:bodyPr>
          <a:lstStyle/>
          <a:p>
            <a:pPr defTabSz="5121275">
              <a:buFont typeface="Arial" charset="0"/>
              <a:buChar char="•"/>
            </a:pPr>
            <a:r>
              <a:rPr lang="en-US" sz="2600" dirty="0"/>
              <a:t> Reasons </a:t>
            </a:r>
            <a:r>
              <a:rPr lang="en-US" sz="2600" dirty="0" smtClean="0"/>
              <a:t>for 6/69 Navigation errors: </a:t>
            </a:r>
            <a:endParaRPr lang="en-US" sz="2600" dirty="0"/>
          </a:p>
          <a:p>
            <a:pPr lvl="1" defTabSz="5121275">
              <a:buFont typeface="Wingdings" pitchFamily="2" charset="2"/>
              <a:buChar char="Ø"/>
            </a:pPr>
            <a:r>
              <a:rPr lang="en-US" sz="2600" dirty="0"/>
              <a:t> 3 cases: Live video feed and current VB view were not synchronized</a:t>
            </a:r>
          </a:p>
          <a:p>
            <a:pPr lvl="1" defTabSz="5121275">
              <a:buFont typeface="Wingdings" pitchFamily="2" charset="2"/>
              <a:buChar char="Ø"/>
            </a:pPr>
            <a:r>
              <a:rPr lang="en-US" sz="2600" dirty="0"/>
              <a:t> 1 case: </a:t>
            </a:r>
            <a:r>
              <a:rPr lang="en-US" sz="2600" dirty="0" smtClean="0"/>
              <a:t>Difficult </a:t>
            </a:r>
            <a:r>
              <a:rPr lang="en-US" sz="2600" dirty="0"/>
              <a:t>bronchoscope maneuver </a:t>
            </a:r>
            <a:r>
              <a:rPr lang="en-US" sz="2600" dirty="0" smtClean="0"/>
              <a:t>required</a:t>
            </a:r>
            <a:r>
              <a:rPr lang="en-US" sz="2600" dirty="0"/>
              <a:t>.  The bronchoscopist executed the maneuver, </a:t>
            </a:r>
            <a:endParaRPr lang="en-US" sz="2600" dirty="0" smtClean="0"/>
          </a:p>
          <a:p>
            <a:pPr lvl="1" defTabSz="5121275"/>
            <a:r>
              <a:rPr lang="en-US" sz="2600" dirty="0" smtClean="0"/>
              <a:t>     then </a:t>
            </a:r>
            <a:r>
              <a:rPr lang="en-US" sz="2600" dirty="0"/>
              <a:t>the bronchoscope slipped out of the correct airway and proceeded into an incorrect airway.</a:t>
            </a:r>
          </a:p>
          <a:p>
            <a:pPr lvl="1" defTabSz="5121275">
              <a:buFont typeface="Wingdings" pitchFamily="2" charset="2"/>
              <a:buChar char="Ø"/>
            </a:pPr>
            <a:r>
              <a:rPr lang="en-US" sz="2600" dirty="0"/>
              <a:t> 1 case: Incorrect rotation of virtual view misguided the bronchoscopist</a:t>
            </a:r>
          </a:p>
          <a:p>
            <a:pPr lvl="1" defTabSz="5121275">
              <a:buFont typeface="Wingdings" pitchFamily="2" charset="2"/>
              <a:buChar char="Ø"/>
            </a:pPr>
            <a:r>
              <a:rPr lang="en-US" sz="2600" dirty="0"/>
              <a:t> 1 case: Bifurcation missed when bronchoscope camera lens was occluded by fluid</a:t>
            </a:r>
          </a:p>
          <a:p>
            <a:pPr defTabSz="5121275">
              <a:buFont typeface="Arial" charset="0"/>
              <a:buChar char="•"/>
            </a:pPr>
            <a:r>
              <a:rPr lang="en-US" sz="2600" dirty="0"/>
              <a:t>  General comments</a:t>
            </a:r>
          </a:p>
          <a:p>
            <a:pPr lvl="1" defTabSz="5121275">
              <a:buFont typeface="Wingdings" pitchFamily="2" charset="2"/>
              <a:buChar char="Ø"/>
            </a:pPr>
            <a:r>
              <a:rPr lang="en-US" sz="2600" dirty="0"/>
              <a:t> Bronchoscope device limitations prevented the bronchoscopist from maneuvering the bronchoscope to the final site in some cases. </a:t>
            </a:r>
            <a:r>
              <a:rPr lang="en-US" sz="2600" dirty="0" smtClean="0"/>
              <a:t>This also caused the time to navigate the bronchoscope to some ROIs to be long. Recent developments </a:t>
            </a:r>
            <a:r>
              <a:rPr lang="en-US" sz="2600" dirty="0"/>
              <a:t>of bronchoscopy instruments </a:t>
            </a:r>
            <a:r>
              <a:rPr lang="en-US" sz="2600" dirty="0" smtClean="0"/>
              <a:t>should address </a:t>
            </a:r>
            <a:r>
              <a:rPr lang="en-US" sz="2600" dirty="0"/>
              <a:t>this limitation</a:t>
            </a:r>
            <a:r>
              <a:rPr lang="en-US" sz="2600" dirty="0" smtClean="0"/>
              <a:t>.</a:t>
            </a:r>
          </a:p>
        </p:txBody>
      </p:sp>
      <p:sp>
        <p:nvSpPr>
          <p:cNvPr id="2092" name="Rectangle 1868"/>
          <p:cNvSpPr>
            <a:spLocks noChangeArrowheads="1"/>
          </p:cNvSpPr>
          <p:nvPr/>
        </p:nvSpPr>
        <p:spPr bwMode="auto">
          <a:xfrm>
            <a:off x="701675" y="17027525"/>
            <a:ext cx="15738475" cy="3046413"/>
          </a:xfrm>
          <a:prstGeom prst="rect">
            <a:avLst/>
          </a:prstGeom>
          <a:noFill/>
          <a:ln w="9525">
            <a:noFill/>
            <a:miter lim="800000"/>
            <a:headEnd/>
            <a:tailEnd/>
          </a:ln>
        </p:spPr>
        <p:txBody>
          <a:bodyPr>
            <a:spAutoFit/>
          </a:bodyPr>
          <a:lstStyle/>
          <a:p>
            <a:pPr algn="just" defTabSz="5121275"/>
            <a:r>
              <a:rPr lang="en-US" sz="3200" b="1" dirty="0"/>
              <a:t>Stage 1: Procedure planning</a:t>
            </a:r>
          </a:p>
          <a:p>
            <a:pPr algn="just" defTabSz="5121275"/>
            <a:r>
              <a:rPr lang="en-US" sz="3200" dirty="0"/>
              <a:t>The bronchoscopist identified a ROI on a patient’s MDCT chest scan.  Next, automatic computer-based methods extracted the 3D airway-tree, computed the endoluminal surfaces of the airways, defined a 3D endobronchial route leading to the ROI, and produced an interactive pre-bronchoscopy report enabling pre-procedure review of guided images by the </a:t>
            </a:r>
            <a:r>
              <a:rPr lang="en-US" sz="3200" dirty="0" smtClean="0"/>
              <a:t>bronchoscopist.</a:t>
            </a:r>
            <a:endParaRPr lang="en-US" sz="3200" dirty="0"/>
          </a:p>
        </p:txBody>
      </p:sp>
      <p:graphicFrame>
        <p:nvGraphicFramePr>
          <p:cNvPr id="70" name="Table 69"/>
          <p:cNvGraphicFramePr>
            <a:graphicFrameLocks noGrp="1"/>
          </p:cNvGraphicFramePr>
          <p:nvPr/>
        </p:nvGraphicFramePr>
        <p:xfrm>
          <a:off x="39222549" y="3606624"/>
          <a:ext cx="10990413" cy="3962400"/>
        </p:xfrm>
        <a:graphic>
          <a:graphicData uri="http://schemas.openxmlformats.org/drawingml/2006/table">
            <a:tbl>
              <a:tblPr/>
              <a:tblGrid>
                <a:gridCol w="7462438"/>
                <a:gridCol w="1337195"/>
                <a:gridCol w="1168416"/>
                <a:gridCol w="1022364"/>
              </a:tblGrid>
              <a:tr h="274320">
                <a:tc>
                  <a:txBody>
                    <a:bodyPr/>
                    <a:lstStyle/>
                    <a:p>
                      <a:pPr marL="0" marR="0">
                        <a:spcBef>
                          <a:spcPts val="0"/>
                        </a:spcBef>
                        <a:spcAft>
                          <a:spcPts val="0"/>
                        </a:spcAft>
                      </a:pPr>
                      <a:endParaRPr lang="en-US" sz="2600" dirty="0">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gridSpan="3">
                  <a:txBody>
                    <a:bodyPr/>
                    <a:lstStyle/>
                    <a:p>
                      <a:pPr marL="0" marR="0" algn="ctr">
                        <a:spcBef>
                          <a:spcPts val="0"/>
                        </a:spcBef>
                        <a:spcAft>
                          <a:spcPts val="0"/>
                        </a:spcAft>
                      </a:pPr>
                      <a:r>
                        <a:rPr lang="en-US" sz="2600" dirty="0">
                          <a:latin typeface="Times New Roman"/>
                          <a:ea typeface="Times New Roman"/>
                          <a:cs typeface="Times New Roman"/>
                        </a:rPr>
                        <a:t>No. of Airways </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u="sng" dirty="0" smtClean="0">
                          <a:latin typeface="Times New Roman"/>
                          <a:ea typeface="Times New Roman"/>
                          <a:cs typeface="Times New Roman"/>
                        </a:rPr>
                        <a:t>Procedure Planning - Depth of Computed Routes</a:t>
                      </a:r>
                      <a:endParaRPr lang="en-US" sz="2600" dirty="0" smtClean="0">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a:ea typeface="Times New Roman"/>
                          <a:cs typeface="Times New Roman"/>
                        </a:rPr>
                        <a:t>Mean</a:t>
                      </a: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a:ea typeface="Times New Roman"/>
                          <a:cs typeface="Times New Roman"/>
                        </a:rPr>
                        <a:t>Median</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a:ea typeface="Times New Roman"/>
                          <a:cs typeface="Times New Roman"/>
                        </a:rPr>
                        <a:t>Range</a:t>
                      </a: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274320">
                <a:tc>
                  <a:txBody>
                    <a:bodyPr/>
                    <a:lstStyle/>
                    <a:p>
                      <a:pPr marL="0" marR="0">
                        <a:spcBef>
                          <a:spcPts val="0"/>
                        </a:spcBef>
                        <a:spcAft>
                          <a:spcPts val="0"/>
                        </a:spcAft>
                      </a:pPr>
                      <a:r>
                        <a:rPr lang="en-US" sz="2600" dirty="0">
                          <a:latin typeface="Times New Roman"/>
                          <a:ea typeface="Times New Roman"/>
                          <a:cs typeface="Times New Roman"/>
                        </a:rPr>
                        <a:t>All target sites (69)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a:ea typeface="Times New Roman"/>
                          <a:cs typeface="Times New Roman"/>
                        </a:rPr>
                        <a:t>8.7 ± 2.7</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Times New Roman"/>
                          <a:ea typeface="Times New Roman"/>
                          <a:cs typeface="Times New Roman"/>
                        </a:rPr>
                        <a:t>8</a:t>
                      </a: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Times New Roman"/>
                          <a:ea typeface="Times New Roman"/>
                          <a:cs typeface="Times New Roman"/>
                        </a:rPr>
                        <a:t>4-14</a:t>
                      </a: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274320">
                <a:tc>
                  <a:txBody>
                    <a:bodyPr/>
                    <a:lstStyle/>
                    <a:p>
                      <a:pPr marL="0" marR="0">
                        <a:spcBef>
                          <a:spcPts val="0"/>
                        </a:spcBef>
                        <a:spcAft>
                          <a:spcPts val="0"/>
                        </a:spcAft>
                      </a:pPr>
                      <a:r>
                        <a:rPr lang="en-US" sz="2600" dirty="0">
                          <a:latin typeface="Times New Roman"/>
                          <a:ea typeface="Times New Roman"/>
                          <a:cs typeface="Times New Roman"/>
                        </a:rPr>
                        <a:t>Sites examined only via ultrathin bronchoscopy (45)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a:ea typeface="Times New Roman"/>
                          <a:cs typeface="Times New Roman"/>
                        </a:rPr>
                        <a:t>9.8 ± 2.2</a:t>
                      </a: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600" dirty="0">
                          <a:latin typeface="Times New Roman"/>
                          <a:ea typeface="Times New Roman"/>
                          <a:cs typeface="Times New Roman"/>
                        </a:rPr>
                        <a:t>9</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600" dirty="0">
                          <a:latin typeface="Times New Roman"/>
                          <a:ea typeface="Times New Roman"/>
                          <a:cs typeface="Times New Roman"/>
                        </a:rPr>
                        <a:t>6-14</a:t>
                      </a: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tcPr>
                </a:tc>
              </a:tr>
              <a:tr h="274320">
                <a:tc>
                  <a:txBody>
                    <a:bodyPr/>
                    <a:lstStyle/>
                    <a:p>
                      <a:pPr marL="0" marR="0">
                        <a:spcBef>
                          <a:spcPts val="0"/>
                        </a:spcBef>
                        <a:spcAft>
                          <a:spcPts val="0"/>
                        </a:spcAft>
                      </a:pPr>
                      <a:r>
                        <a:rPr lang="en-US" sz="2600" dirty="0">
                          <a:latin typeface="Times New Roman"/>
                          <a:ea typeface="Times New Roman"/>
                          <a:cs typeface="Times New Roman"/>
                        </a:rPr>
                        <a:t>Sites examined with a large bronchoscope (24)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a:ea typeface="Times New Roman"/>
                          <a:cs typeface="Times New Roman"/>
                        </a:rPr>
                        <a:t>6.7 ± 2.2</a:t>
                      </a: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600" dirty="0">
                          <a:latin typeface="Times New Roman"/>
                          <a:ea typeface="Times New Roman"/>
                          <a:cs typeface="Times New Roman"/>
                        </a:rPr>
                        <a:t>6</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600" dirty="0">
                          <a:latin typeface="Times New Roman"/>
                          <a:ea typeface="Times New Roman"/>
                          <a:cs typeface="Times New Roman"/>
                        </a:rPr>
                        <a:t>4-11</a:t>
                      </a: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tcPr>
                </a:tc>
              </a:tr>
              <a:tr h="274320">
                <a:tc>
                  <a:txBody>
                    <a:bodyPr/>
                    <a:lstStyle/>
                    <a:p>
                      <a:pPr marL="0" marR="0">
                        <a:spcBef>
                          <a:spcPts val="0"/>
                        </a:spcBef>
                        <a:spcAft>
                          <a:spcPts val="0"/>
                        </a:spcAft>
                      </a:pPr>
                      <a:r>
                        <a:rPr lang="en-US" sz="2600" dirty="0">
                          <a:latin typeface="Times New Roman"/>
                          <a:ea typeface="Times New Roman"/>
                          <a:cs typeface="Times New Roman"/>
                        </a:rPr>
                        <a:t>Predicted navigable depth - all target sites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a:ea typeface="Times New Roman"/>
                          <a:cs typeface="Times New Roman"/>
                        </a:rPr>
                        <a:t>7.0 ± 2.2</a:t>
                      </a: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a:ea typeface="Times New Roman"/>
                          <a:cs typeface="Times New Roman"/>
                        </a:rPr>
                        <a:t>7</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a:ea typeface="Times New Roman"/>
                          <a:cs typeface="Times New Roman"/>
                        </a:rPr>
                        <a:t>4-14</a:t>
                      </a: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274320">
                <a:tc>
                  <a:txBody>
                    <a:bodyPr/>
                    <a:lstStyle/>
                    <a:p>
                      <a:pPr marL="0" marR="0">
                        <a:spcBef>
                          <a:spcPts val="0"/>
                        </a:spcBef>
                        <a:spcAft>
                          <a:spcPts val="0"/>
                        </a:spcAft>
                      </a:pPr>
                      <a:r>
                        <a:rPr lang="en-US" sz="2600" u="sng" dirty="0">
                          <a:latin typeface="Times New Roman"/>
                          <a:ea typeface="Times New Roman"/>
                          <a:cs typeface="Times New Roman"/>
                        </a:rPr>
                        <a:t>Guided Bronchoscopy - Bronchoscope Insertion Depth</a:t>
                      </a:r>
                      <a:endParaRPr lang="en-US" sz="2600" dirty="0">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0"/>
                        </a:spcAft>
                      </a:pPr>
                      <a:endParaRPr lang="en-US" sz="2600" dirty="0">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0"/>
                        </a:spcAft>
                      </a:pPr>
                      <a:endParaRPr lang="en-US" sz="2600" dirty="0">
                        <a:latin typeface="Times New Roman"/>
                        <a:ea typeface="Times New Roman"/>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0"/>
                        </a:spcAft>
                      </a:pPr>
                      <a:endParaRPr lang="en-US" sz="2600" dirty="0">
                        <a:latin typeface="Times New Roman"/>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274320">
                <a:tc>
                  <a:txBody>
                    <a:bodyPr/>
                    <a:lstStyle/>
                    <a:p>
                      <a:pPr marL="0" marR="0">
                        <a:spcBef>
                          <a:spcPts val="0"/>
                        </a:spcBef>
                        <a:spcAft>
                          <a:spcPts val="0"/>
                        </a:spcAft>
                      </a:pPr>
                      <a:r>
                        <a:rPr lang="en-US" sz="2600" dirty="0">
                          <a:latin typeface="Times New Roman"/>
                          <a:ea typeface="Times New Roman"/>
                          <a:cs typeface="Times New Roman"/>
                        </a:rPr>
                        <a:t>All target sites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a:ea typeface="Times New Roman"/>
                          <a:cs typeface="Times New Roman"/>
                        </a:rPr>
                        <a:t>7.1 ± 2.4</a:t>
                      </a: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600" dirty="0">
                          <a:latin typeface="Times New Roman"/>
                          <a:ea typeface="Times New Roman"/>
                          <a:cs typeface="Times New Roman"/>
                        </a:rPr>
                        <a:t>7</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600" dirty="0">
                          <a:latin typeface="Times New Roman"/>
                          <a:ea typeface="Times New Roman"/>
                          <a:cs typeface="Times New Roman"/>
                        </a:rPr>
                        <a:t>3-13</a:t>
                      </a: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tcPr>
                </a:tc>
              </a:tr>
              <a:tr h="274320">
                <a:tc>
                  <a:txBody>
                    <a:bodyPr/>
                    <a:lstStyle/>
                    <a:p>
                      <a:pPr marL="0" marR="0">
                        <a:spcBef>
                          <a:spcPts val="0"/>
                        </a:spcBef>
                        <a:spcAft>
                          <a:spcPts val="0"/>
                        </a:spcAft>
                      </a:pPr>
                      <a:r>
                        <a:rPr lang="en-US" sz="2600" dirty="0">
                          <a:latin typeface="Times New Roman"/>
                          <a:ea typeface="Times New Roman"/>
                          <a:cs typeface="Times New Roman"/>
                        </a:rPr>
                        <a:t>Sites examined only via ultrathin bronchoscopy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a:ea typeface="Times New Roman"/>
                          <a:cs typeface="Times New Roman"/>
                        </a:rPr>
                        <a:t>8.0 ± 2.0</a:t>
                      </a: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600" dirty="0">
                          <a:latin typeface="Times New Roman"/>
                          <a:ea typeface="Times New Roman"/>
                          <a:cs typeface="Times New Roman"/>
                        </a:rPr>
                        <a:t>8</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600" dirty="0">
                          <a:latin typeface="Times New Roman"/>
                          <a:ea typeface="Times New Roman"/>
                          <a:cs typeface="Times New Roman"/>
                        </a:rPr>
                        <a:t>4-13</a:t>
                      </a: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tcPr>
                </a:tc>
              </a:tr>
              <a:tr h="274320">
                <a:tc>
                  <a:txBody>
                    <a:bodyPr/>
                    <a:lstStyle/>
                    <a:p>
                      <a:pPr marL="0" marR="0">
                        <a:spcBef>
                          <a:spcPts val="0"/>
                        </a:spcBef>
                        <a:spcAft>
                          <a:spcPts val="0"/>
                        </a:spcAft>
                      </a:pPr>
                      <a:r>
                        <a:rPr lang="en-US" sz="2600" dirty="0">
                          <a:latin typeface="Times New Roman"/>
                          <a:ea typeface="Times New Roman"/>
                          <a:cs typeface="Times New Roman"/>
                        </a:rPr>
                        <a:t>Sites examined with a large bronchoscope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a:ea typeface="Times New Roman"/>
                          <a:cs typeface="Times New Roman"/>
                        </a:rPr>
                        <a:t>5.4 ± 2.0</a:t>
                      </a: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a:ea typeface="Times New Roman"/>
                          <a:cs typeface="Times New Roman"/>
                        </a:rPr>
                        <a:t>5</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a:ea typeface="Times New Roman"/>
                          <a:cs typeface="Times New Roman"/>
                        </a:rPr>
                        <a:t>3-10</a:t>
                      </a: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graphicFrame>
        <p:nvGraphicFramePr>
          <p:cNvPr id="71" name="Table 70"/>
          <p:cNvGraphicFramePr>
            <a:graphicFrameLocks noGrp="1"/>
          </p:cNvGraphicFramePr>
          <p:nvPr/>
        </p:nvGraphicFramePr>
        <p:xfrm>
          <a:off x="34914015" y="7842132"/>
          <a:ext cx="14298633" cy="3169920"/>
        </p:xfrm>
        <a:graphic>
          <a:graphicData uri="http://schemas.openxmlformats.org/drawingml/2006/table">
            <a:tbl>
              <a:tblPr/>
              <a:tblGrid>
                <a:gridCol w="1497033"/>
                <a:gridCol w="1463040"/>
                <a:gridCol w="1005840"/>
                <a:gridCol w="914400"/>
                <a:gridCol w="914400"/>
                <a:gridCol w="1463040"/>
                <a:gridCol w="914400"/>
                <a:gridCol w="914400"/>
                <a:gridCol w="914400"/>
                <a:gridCol w="1463040"/>
                <a:gridCol w="1005840"/>
                <a:gridCol w="914400"/>
                <a:gridCol w="914400"/>
              </a:tblGrid>
              <a:tr h="365760">
                <a:tc>
                  <a:txBody>
                    <a:bodyPr/>
                    <a:lstStyle/>
                    <a:p>
                      <a:pPr marL="0" marR="0" algn="ctr">
                        <a:spcBef>
                          <a:spcPts val="0"/>
                        </a:spcBef>
                        <a:spcAft>
                          <a:spcPts val="0"/>
                        </a:spcAft>
                      </a:pPr>
                      <a:endParaRPr lang="en-US" sz="2600" dirty="0">
                        <a:highlight>
                          <a:srgbClr val="FF00FF"/>
                        </a:highlight>
                        <a:latin typeface="Times New Roman" pitchFamily="18" charset="0"/>
                        <a:ea typeface="Times New Roman"/>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gridSpan="4">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Bronchoscopes Used</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Successful </a:t>
                      </a:r>
                      <a:r>
                        <a:rPr lang="en-US" sz="2600" dirty="0" smtClean="0">
                          <a:latin typeface="Times New Roman" pitchFamily="18" charset="0"/>
                          <a:ea typeface="Times New Roman"/>
                          <a:cs typeface="Times New Roman" pitchFamily="18" charset="0"/>
                        </a:rPr>
                        <a:t>Navigation</a:t>
                      </a:r>
                      <a:endParaRPr lang="en-US" sz="2600" dirty="0">
                        <a:latin typeface="Times New Roman" pitchFamily="18" charset="0"/>
                        <a:ea typeface="Times New Roman"/>
                        <a:cs typeface="Times New Roman"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Satisfactory </a:t>
                      </a:r>
                      <a:r>
                        <a:rPr lang="en-US" sz="2600" dirty="0" smtClean="0">
                          <a:latin typeface="Times New Roman" pitchFamily="18" charset="0"/>
                          <a:ea typeface="Times New Roman"/>
                          <a:cs typeface="Times New Roman" pitchFamily="18" charset="0"/>
                        </a:rPr>
                        <a:t>Sample</a:t>
                      </a:r>
                      <a:endParaRPr lang="en-US" sz="2600" dirty="0">
                        <a:latin typeface="Times New Roman" pitchFamily="18" charset="0"/>
                        <a:ea typeface="Times New Roman"/>
                        <a:cs typeface="Times New Roman" pitchFamily="18"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65760">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Location</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Ultrathin</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Large</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Both</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Total</a:t>
                      </a:r>
                    </a:p>
                  </a:txBody>
                  <a:tcPr marL="0" marR="0" marT="0" marB="0" anchor="ctr">
                    <a:lnL w="12700" cap="flat" cmpd="sng" algn="ctr">
                      <a:solidFill>
                        <a:schemeClr val="accent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Ultrathin</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Large</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Both</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Total</a:t>
                      </a:r>
                    </a:p>
                  </a:txBody>
                  <a:tcPr marL="0" marR="0" marT="0" marB="0" anchor="ctr">
                    <a:lnL w="12700" cap="flat" cmpd="sng" algn="ctr">
                      <a:solidFill>
                        <a:schemeClr val="accent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Ultrathin</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Large</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Both</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Total</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5760">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RUL</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12</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4</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2</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18</a:t>
                      </a:r>
                    </a:p>
                  </a:txBody>
                  <a:tcPr marL="0" marR="0" marT="0" marB="0" anchor="ctr">
                    <a:lnL w="12700" cap="flat" cmpd="sng" algn="ctr">
                      <a:solidFill>
                        <a:schemeClr val="accent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11</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4</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2</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17</a:t>
                      </a:r>
                    </a:p>
                  </a:txBody>
                  <a:tcPr marL="0" marR="0" marT="0" marB="0" anchor="ctr">
                    <a:lnL w="12700" cap="flat" cmpd="sng" algn="ctr">
                      <a:solidFill>
                        <a:schemeClr val="accent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11</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3</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1</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15</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r>
              <a:tr h="365760">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RML</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7</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3</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2</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12</a:t>
                      </a:r>
                    </a:p>
                  </a:txBody>
                  <a:tcPr marL="0" marR="0" marT="0" marB="0" anchor="ctr">
                    <a:lnL w="12700" cap="flat" cmpd="sng" algn="ctr">
                      <a:solidFill>
                        <a:schemeClr val="accent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6</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3</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2</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11</a:t>
                      </a:r>
                    </a:p>
                  </a:txBody>
                  <a:tcPr marL="0" marR="0" marT="0" marB="0" anchor="ctr">
                    <a:lnL w="12700" cap="flat" cmpd="sng" algn="ctr">
                      <a:solidFill>
                        <a:schemeClr val="accent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5</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3</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2</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10</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365760">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RLL</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9</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2</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1</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12</a:t>
                      </a:r>
                    </a:p>
                  </a:txBody>
                  <a:tcPr marL="0" marR="0" marT="0" marB="0" anchor="ctr">
                    <a:lnL w="12700" cap="flat" cmpd="sng" algn="ctr">
                      <a:solidFill>
                        <a:schemeClr val="accent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8</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2</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1</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11</a:t>
                      </a:r>
                    </a:p>
                  </a:txBody>
                  <a:tcPr marL="0" marR="0" marT="0" marB="0" anchor="ctr">
                    <a:lnL w="12700" cap="flat" cmpd="sng" algn="ctr">
                      <a:solidFill>
                        <a:schemeClr val="accent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7</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1</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1</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9</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365760">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LUL</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14</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5</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3</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22</a:t>
                      </a:r>
                    </a:p>
                  </a:txBody>
                  <a:tcPr marL="0" marR="0" marT="0" marB="0" anchor="ctr">
                    <a:lnL w="12700" cap="flat" cmpd="sng" algn="ctr">
                      <a:solidFill>
                        <a:schemeClr val="accent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13</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5</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3</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21</a:t>
                      </a:r>
                    </a:p>
                  </a:txBody>
                  <a:tcPr marL="0" marR="0" marT="0" marB="0" anchor="ctr">
                    <a:lnL w="12700" cap="flat" cmpd="sng" algn="ctr">
                      <a:solidFill>
                        <a:schemeClr val="accent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13</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4</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3</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20</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365760">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LLL</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3</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2</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0</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5</a:t>
                      </a:r>
                    </a:p>
                  </a:txBody>
                  <a:tcPr marL="0" marR="0" marT="0" marB="0" anchor="ctr">
                    <a:lnL w="12700" cap="flat" cmpd="sng" algn="ctr">
                      <a:solidFill>
                        <a:schemeClr val="accent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2</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1</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0</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3</a:t>
                      </a:r>
                    </a:p>
                  </a:txBody>
                  <a:tcPr marL="0" marR="0" marT="0" marB="0" anchor="ctr">
                    <a:lnL w="12700" cap="flat" cmpd="sng" algn="ctr">
                      <a:solidFill>
                        <a:schemeClr val="accent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2</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1</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0</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  3</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r>
              <a:tr h="365760">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Total</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45</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16</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8</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69</a:t>
                      </a:r>
                    </a:p>
                  </a:txBody>
                  <a:tcPr marL="0" marR="0" marT="0" marB="0" anchor="ctr">
                    <a:lnL w="12700" cap="flat" cmpd="sng" algn="ctr">
                      <a:solidFill>
                        <a:schemeClr val="accent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40</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15</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8</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63</a:t>
                      </a:r>
                    </a:p>
                  </a:txBody>
                  <a:tcPr marL="0" marR="0" marT="0" marB="0" anchor="ctr">
                    <a:lnL w="12700" cap="flat" cmpd="sng" algn="ctr">
                      <a:solidFill>
                        <a:schemeClr val="accent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38</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12</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7</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Times New Roman" pitchFamily="18" charset="0"/>
                          <a:ea typeface="Times New Roman"/>
                          <a:cs typeface="Times New Roman" pitchFamily="18" charset="0"/>
                        </a:rPr>
                        <a:t>57</a:t>
                      </a:r>
                    </a:p>
                  </a:txBody>
                  <a:tcPr marL="0" marR="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3" name="Table 72"/>
          <p:cNvGraphicFramePr>
            <a:graphicFrameLocks noGrp="1"/>
          </p:cNvGraphicFramePr>
          <p:nvPr/>
        </p:nvGraphicFramePr>
        <p:xfrm>
          <a:off x="34593663" y="11966312"/>
          <a:ext cx="7406640" cy="3962400"/>
        </p:xfrm>
        <a:graphic>
          <a:graphicData uri="http://schemas.openxmlformats.org/drawingml/2006/table">
            <a:tbl>
              <a:tblPr/>
              <a:tblGrid>
                <a:gridCol w="1005840"/>
                <a:gridCol w="731520"/>
                <a:gridCol w="1463040"/>
                <a:gridCol w="731520"/>
                <a:gridCol w="1463040"/>
                <a:gridCol w="731520"/>
                <a:gridCol w="1280160"/>
              </a:tblGrid>
              <a:tr h="166337">
                <a:tc>
                  <a:txBody>
                    <a:bodyPr/>
                    <a:lstStyle/>
                    <a:p>
                      <a:pPr marL="0" marR="0">
                        <a:spcBef>
                          <a:spcPts val="0"/>
                        </a:spcBef>
                        <a:spcAft>
                          <a:spcPts val="0"/>
                        </a:spcAft>
                      </a:pPr>
                      <a:endParaRPr lang="en-US" sz="2600" dirty="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gridSpan="4">
                  <a:txBody>
                    <a:bodyPr/>
                    <a:lstStyle/>
                    <a:p>
                      <a:pPr marL="0" marR="0" algn="ctr">
                        <a:spcBef>
                          <a:spcPts val="0"/>
                        </a:spcBef>
                        <a:spcAft>
                          <a:spcPts val="0"/>
                        </a:spcAft>
                      </a:pPr>
                      <a:r>
                        <a:rPr lang="en-US" sz="2600" dirty="0">
                          <a:latin typeface="Arial"/>
                          <a:ea typeface="Times New Roman"/>
                          <a:cs typeface="Times New Roman"/>
                        </a:rPr>
                        <a:t>Current study</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2600" dirty="0">
                          <a:latin typeface="Arial"/>
                          <a:ea typeface="Times New Roman"/>
                          <a:cs typeface="Times New Roman"/>
                        </a:rPr>
                        <a:t>Previous </a:t>
                      </a:r>
                      <a:r>
                        <a:rPr lang="en-US" sz="2600" dirty="0" smtClean="0">
                          <a:latin typeface="Arial"/>
                          <a:ea typeface="Times New Roman"/>
                          <a:cs typeface="Times New Roman"/>
                        </a:rPr>
                        <a:t>study</a:t>
                      </a:r>
                      <a:r>
                        <a:rPr lang="en-US" sz="2600" baseline="30000" dirty="0" smtClean="0">
                          <a:latin typeface="Arial"/>
                          <a:ea typeface="Times New Roman"/>
                          <a:cs typeface="Times New Roman"/>
                        </a:rPr>
                        <a:t>5</a:t>
                      </a:r>
                      <a:endParaRPr lang="en-US" sz="2600" baseline="300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66337">
                <a:tc>
                  <a:txBody>
                    <a:bodyPr/>
                    <a:lstStyle/>
                    <a:p>
                      <a:pPr marL="0" marR="0">
                        <a:spcBef>
                          <a:spcPts val="0"/>
                        </a:spcBef>
                        <a:spcAft>
                          <a:spcPts val="0"/>
                        </a:spcAft>
                      </a:pPr>
                      <a:endParaRPr lang="en-US" sz="2600" dirty="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tcPr>
                </a:tc>
                <a:tc gridSpan="2">
                  <a:txBody>
                    <a:bodyPr/>
                    <a:lstStyle/>
                    <a:p>
                      <a:pPr marL="0" marR="0" algn="ctr">
                        <a:spcBef>
                          <a:spcPts val="0"/>
                        </a:spcBef>
                        <a:spcAft>
                          <a:spcPts val="0"/>
                        </a:spcAft>
                      </a:pPr>
                      <a:r>
                        <a:rPr lang="en-US" sz="2600" dirty="0" smtClean="0">
                          <a:latin typeface="Arial"/>
                          <a:ea typeface="Times New Roman"/>
                          <a:cs typeface="Times New Roman"/>
                        </a:rPr>
                        <a:t>All sites</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spcBef>
                          <a:spcPts val="0"/>
                        </a:spcBef>
                        <a:spcAft>
                          <a:spcPts val="0"/>
                        </a:spcAft>
                      </a:pPr>
                      <a:r>
                        <a:rPr lang="en-US" sz="2600" dirty="0">
                          <a:latin typeface="Arial"/>
                          <a:ea typeface="Times New Roman"/>
                          <a:cs typeface="Times New Roman"/>
                        </a:rPr>
                        <a:t>Ultrathin</a:t>
                      </a:r>
                      <a:endParaRPr lang="en-US" sz="2600" dirty="0">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spcBef>
                          <a:spcPts val="0"/>
                        </a:spcBef>
                        <a:spcAft>
                          <a:spcPts val="0"/>
                        </a:spcAft>
                      </a:pPr>
                      <a:r>
                        <a:rPr lang="en-US" sz="2600" dirty="0" smtClean="0">
                          <a:latin typeface="Arial"/>
                          <a:ea typeface="Times New Roman"/>
                          <a:cs typeface="Times New Roman"/>
                        </a:rPr>
                        <a:t>Ultrathin</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r>
              <a:tr h="166337">
                <a:tc>
                  <a:txBody>
                    <a:bodyPr/>
                    <a:lstStyle/>
                    <a:p>
                      <a:pPr marL="0" marR="0" algn="ctr">
                        <a:spcBef>
                          <a:spcPts val="0"/>
                        </a:spcBef>
                        <a:spcAft>
                          <a:spcPts val="0"/>
                        </a:spcAft>
                      </a:pPr>
                      <a:r>
                        <a:rPr lang="en-US" sz="2600" dirty="0">
                          <a:latin typeface="Arial"/>
                          <a:ea typeface="Times New Roman"/>
                          <a:cs typeface="Times New Roman"/>
                        </a:rPr>
                        <a:t>Lobe</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No.</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Depth</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No.</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Depth</a:t>
                      </a:r>
                      <a:endParaRPr lang="en-US" sz="2600" dirty="0">
                        <a:latin typeface="Times New Roman"/>
                        <a:ea typeface="Times New Roman"/>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No.</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Depth</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r h="166337">
                <a:tc>
                  <a:txBody>
                    <a:bodyPr/>
                    <a:lstStyle/>
                    <a:p>
                      <a:pPr marL="0" marR="0" algn="ctr">
                        <a:spcBef>
                          <a:spcPts val="0"/>
                        </a:spcBef>
                        <a:spcAft>
                          <a:spcPts val="0"/>
                        </a:spcAft>
                      </a:pPr>
                      <a:r>
                        <a:rPr lang="en-US" sz="2600" dirty="0">
                          <a:latin typeface="Arial"/>
                          <a:ea typeface="Times New Roman"/>
                          <a:cs typeface="Times New Roman"/>
                        </a:rPr>
                        <a:t>RUL</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Arial"/>
                          <a:ea typeface="Times New Roman"/>
                          <a:cs typeface="Times New Roman"/>
                        </a:rPr>
                        <a:t>18</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Arial"/>
                          <a:ea typeface="Times New Roman"/>
                          <a:cs typeface="Times New Roman"/>
                        </a:rPr>
                        <a:t>  7.4±2.1</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2600" dirty="0">
                          <a:latin typeface="Arial"/>
                          <a:ea typeface="Times New Roman"/>
                          <a:cs typeface="Times New Roman"/>
                        </a:rPr>
                        <a:t>12</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Arial"/>
                          <a:ea typeface="Times New Roman"/>
                          <a:cs typeface="Times New Roman"/>
                        </a:rPr>
                        <a:t>  8.4±1.6</a:t>
                      </a:r>
                      <a:endParaRPr lang="en-US" sz="2600" dirty="0">
                        <a:latin typeface="Times New Roman"/>
                        <a:ea typeface="Times New Roman"/>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Arial"/>
                          <a:ea typeface="Times New Roman"/>
                          <a:cs typeface="Times New Roman"/>
                        </a:rPr>
                        <a:t>20</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Arial"/>
                          <a:ea typeface="Times New Roman"/>
                          <a:cs typeface="Times New Roman"/>
                        </a:rPr>
                        <a:t>7.0±1.2</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r h="166337">
                <a:tc>
                  <a:txBody>
                    <a:bodyPr/>
                    <a:lstStyle/>
                    <a:p>
                      <a:pPr marL="0" marR="0" algn="ctr">
                        <a:spcBef>
                          <a:spcPts val="0"/>
                        </a:spcBef>
                        <a:spcAft>
                          <a:spcPts val="0"/>
                        </a:spcAft>
                      </a:pPr>
                      <a:r>
                        <a:rPr lang="en-US" sz="2600" dirty="0">
                          <a:latin typeface="Arial"/>
                          <a:ea typeface="Times New Roman"/>
                          <a:cs typeface="Times New Roman"/>
                        </a:rPr>
                        <a:t>RML</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12</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  9.3±2.9</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2600" dirty="0">
                          <a:latin typeface="Arial"/>
                          <a:ea typeface="Times New Roman"/>
                          <a:cs typeface="Times New Roman"/>
                        </a:rPr>
                        <a:t>7</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10.1±2.9</a:t>
                      </a:r>
                      <a:endParaRPr lang="en-US" sz="2600" dirty="0">
                        <a:latin typeface="Times New Roman"/>
                        <a:ea typeface="Times New Roman"/>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 7</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8.6±1.1</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tcPr>
                </a:tc>
              </a:tr>
              <a:tr h="166337">
                <a:tc>
                  <a:txBody>
                    <a:bodyPr/>
                    <a:lstStyle/>
                    <a:p>
                      <a:pPr marL="0" marR="0" algn="ctr">
                        <a:spcBef>
                          <a:spcPts val="0"/>
                        </a:spcBef>
                        <a:spcAft>
                          <a:spcPts val="0"/>
                        </a:spcAft>
                      </a:pPr>
                      <a:r>
                        <a:rPr lang="en-US" sz="2600" dirty="0">
                          <a:latin typeface="Arial"/>
                          <a:ea typeface="Times New Roman"/>
                          <a:cs typeface="Times New Roman"/>
                        </a:rPr>
                        <a:t>RLL</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12</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10.8±2.7</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2600" dirty="0">
                          <a:latin typeface="Arial"/>
                          <a:ea typeface="Times New Roman"/>
                          <a:cs typeface="Times New Roman"/>
                        </a:rPr>
                        <a:t>9</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11.4±1.4</a:t>
                      </a:r>
                      <a:endParaRPr lang="en-US" sz="2600" dirty="0">
                        <a:latin typeface="Times New Roman"/>
                        <a:ea typeface="Times New Roman"/>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23</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7.6±1.2</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tcPr>
                </a:tc>
              </a:tr>
              <a:tr h="166337">
                <a:tc>
                  <a:txBody>
                    <a:bodyPr/>
                    <a:lstStyle/>
                    <a:p>
                      <a:pPr marL="0" marR="0" algn="ctr">
                        <a:spcBef>
                          <a:spcPts val="0"/>
                        </a:spcBef>
                        <a:spcAft>
                          <a:spcPts val="0"/>
                        </a:spcAft>
                      </a:pPr>
                      <a:r>
                        <a:rPr lang="en-US" sz="2600" dirty="0">
                          <a:latin typeface="Arial"/>
                          <a:ea typeface="Times New Roman"/>
                          <a:cs typeface="Times New Roman"/>
                        </a:rPr>
                        <a:t>LUL</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22</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  8.3±2.7</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2600" dirty="0">
                          <a:latin typeface="Arial"/>
                          <a:ea typeface="Times New Roman"/>
                          <a:cs typeface="Times New Roman"/>
                        </a:rPr>
                        <a:t>14</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  9.7±2.2</a:t>
                      </a:r>
                      <a:endParaRPr lang="en-US" sz="2600" dirty="0">
                        <a:latin typeface="Times New Roman"/>
                        <a:ea typeface="Times New Roman"/>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21</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7.2±0.6</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tcPr>
                </a:tc>
              </a:tr>
              <a:tr h="166337">
                <a:tc>
                  <a:txBody>
                    <a:bodyPr/>
                    <a:lstStyle/>
                    <a:p>
                      <a:pPr marL="0" marR="0" algn="ctr">
                        <a:spcBef>
                          <a:spcPts val="0"/>
                        </a:spcBef>
                        <a:spcAft>
                          <a:spcPts val="0"/>
                        </a:spcAft>
                      </a:pPr>
                      <a:r>
                        <a:rPr lang="en-US" sz="2600" dirty="0">
                          <a:latin typeface="Arial"/>
                          <a:ea typeface="Times New Roman"/>
                          <a:cs typeface="Times New Roman"/>
                        </a:rPr>
                        <a:t>LLL</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 5</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  9.2±2.3</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600" dirty="0">
                          <a:latin typeface="Arial"/>
                          <a:ea typeface="Times New Roman"/>
                          <a:cs typeface="Times New Roman"/>
                        </a:rPr>
                        <a:t>3</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10.0±2.6</a:t>
                      </a:r>
                      <a:endParaRPr lang="en-US" sz="2600" dirty="0">
                        <a:latin typeface="Times New Roman"/>
                        <a:ea typeface="Times New Roman"/>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14</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7.4±1.6</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6337">
                <a:tc>
                  <a:txBody>
                    <a:bodyPr/>
                    <a:lstStyle/>
                    <a:p>
                      <a:pPr marL="0" marR="0" algn="ctr">
                        <a:spcBef>
                          <a:spcPts val="0"/>
                        </a:spcBef>
                        <a:spcAft>
                          <a:spcPts val="0"/>
                        </a:spcAft>
                      </a:pPr>
                      <a:r>
                        <a:rPr lang="en-US" sz="2600" dirty="0">
                          <a:latin typeface="Arial"/>
                          <a:ea typeface="Times New Roman"/>
                          <a:cs typeface="Times New Roman"/>
                        </a:rPr>
                        <a:t>Total:</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69</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  8.7±2.7</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600" dirty="0">
                          <a:latin typeface="Arial"/>
                          <a:ea typeface="Times New Roman"/>
                          <a:cs typeface="Times New Roman"/>
                        </a:rPr>
                        <a:t>45</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  9.8±2.2</a:t>
                      </a:r>
                      <a:endParaRPr lang="en-US" sz="2600" dirty="0">
                        <a:latin typeface="Times New Roman"/>
                        <a:ea typeface="Times New Roman"/>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85</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7.5±1.2</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4" name="Table 73"/>
          <p:cNvGraphicFramePr>
            <a:graphicFrameLocks noGrp="1"/>
          </p:cNvGraphicFramePr>
          <p:nvPr/>
        </p:nvGraphicFramePr>
        <p:xfrm>
          <a:off x="42436024" y="11985618"/>
          <a:ext cx="7040880" cy="3962400"/>
        </p:xfrm>
        <a:graphic>
          <a:graphicData uri="http://schemas.openxmlformats.org/drawingml/2006/table">
            <a:tbl>
              <a:tblPr/>
              <a:tblGrid>
                <a:gridCol w="1005840"/>
                <a:gridCol w="731520"/>
                <a:gridCol w="1280160"/>
                <a:gridCol w="731520"/>
                <a:gridCol w="1280160"/>
                <a:gridCol w="731520"/>
                <a:gridCol w="1280160"/>
              </a:tblGrid>
              <a:tr h="640080">
                <a:tc>
                  <a:txBody>
                    <a:bodyPr/>
                    <a:lstStyle/>
                    <a:p>
                      <a:pPr marL="0" marR="0">
                        <a:spcBef>
                          <a:spcPts val="0"/>
                        </a:spcBef>
                        <a:spcAft>
                          <a:spcPts val="0"/>
                        </a:spcAft>
                      </a:pPr>
                      <a:endParaRPr lang="en-US" sz="2600" dirty="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gridSpan="4">
                  <a:txBody>
                    <a:bodyPr/>
                    <a:lstStyle/>
                    <a:p>
                      <a:pPr marL="0" marR="0" algn="ctr">
                        <a:spcBef>
                          <a:spcPts val="0"/>
                        </a:spcBef>
                        <a:spcAft>
                          <a:spcPts val="0"/>
                        </a:spcAft>
                      </a:pPr>
                      <a:r>
                        <a:rPr lang="en-US" sz="2600" dirty="0">
                          <a:latin typeface="Arial"/>
                          <a:ea typeface="Times New Roman"/>
                          <a:cs typeface="Times New Roman"/>
                        </a:rPr>
                        <a:t>Current study</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2600" dirty="0">
                          <a:latin typeface="Arial"/>
                          <a:ea typeface="Times New Roman"/>
                          <a:cs typeface="Times New Roman"/>
                        </a:rPr>
                        <a:t>Previous </a:t>
                      </a:r>
                      <a:r>
                        <a:rPr lang="en-US" sz="2600" dirty="0" smtClean="0">
                          <a:latin typeface="Arial"/>
                          <a:ea typeface="Times New Roman"/>
                          <a:cs typeface="Times New Roman"/>
                        </a:rPr>
                        <a:t>study</a:t>
                      </a:r>
                      <a:r>
                        <a:rPr lang="en-US" sz="2600" baseline="30000" dirty="0" smtClean="0">
                          <a:latin typeface="Arial"/>
                          <a:ea typeface="Times New Roman"/>
                          <a:cs typeface="Times New Roman"/>
                        </a:rPr>
                        <a:t>5</a:t>
                      </a:r>
                      <a:endParaRPr lang="en-US" sz="2600" baseline="300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82880">
                <a:tc>
                  <a:txBody>
                    <a:bodyPr/>
                    <a:lstStyle/>
                    <a:p>
                      <a:pPr marL="0" marR="0">
                        <a:spcBef>
                          <a:spcPts val="0"/>
                        </a:spcBef>
                        <a:spcAft>
                          <a:spcPts val="0"/>
                        </a:spcAft>
                      </a:pPr>
                      <a:endParaRPr lang="en-US" sz="2600" dirty="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tcPr>
                </a:tc>
                <a:tc gridSpan="2">
                  <a:txBody>
                    <a:bodyPr/>
                    <a:lstStyle/>
                    <a:p>
                      <a:pPr marL="0" marR="0" algn="ctr">
                        <a:spcBef>
                          <a:spcPts val="0"/>
                        </a:spcBef>
                        <a:spcAft>
                          <a:spcPts val="0"/>
                        </a:spcAft>
                      </a:pPr>
                      <a:r>
                        <a:rPr lang="en-US" sz="2600" dirty="0">
                          <a:latin typeface="Arial"/>
                          <a:ea typeface="Times New Roman"/>
                          <a:cs typeface="Times New Roman"/>
                        </a:rPr>
                        <a:t>All Sites</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spcBef>
                          <a:spcPts val="0"/>
                        </a:spcBef>
                        <a:spcAft>
                          <a:spcPts val="0"/>
                        </a:spcAft>
                      </a:pPr>
                      <a:r>
                        <a:rPr lang="en-US" sz="2600" dirty="0">
                          <a:latin typeface="Arial"/>
                          <a:ea typeface="Times New Roman"/>
                          <a:cs typeface="Times New Roman"/>
                        </a:rPr>
                        <a:t>Ultrathin</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spcBef>
                          <a:spcPts val="0"/>
                        </a:spcBef>
                        <a:spcAft>
                          <a:spcPts val="0"/>
                        </a:spcAft>
                      </a:pPr>
                      <a:r>
                        <a:rPr lang="en-US" sz="2600" dirty="0" smtClean="0">
                          <a:latin typeface="Arial"/>
                          <a:ea typeface="Times New Roman"/>
                          <a:cs typeface="Times New Roman"/>
                        </a:rPr>
                        <a:t>Ultrathin</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r>
              <a:tr h="182880">
                <a:tc>
                  <a:txBody>
                    <a:bodyPr/>
                    <a:lstStyle/>
                    <a:p>
                      <a:pPr marL="0" marR="0" algn="ctr">
                        <a:spcBef>
                          <a:spcPts val="0"/>
                        </a:spcBef>
                        <a:spcAft>
                          <a:spcPts val="0"/>
                        </a:spcAft>
                      </a:pPr>
                      <a:r>
                        <a:rPr lang="en-US" sz="2600" dirty="0">
                          <a:latin typeface="Arial"/>
                          <a:ea typeface="Times New Roman"/>
                          <a:cs typeface="Times New Roman"/>
                        </a:rPr>
                        <a:t>Lobe</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No.</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Depth</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No. </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Depth</a:t>
                      </a:r>
                      <a:endParaRPr lang="en-US" sz="2600" dirty="0">
                        <a:latin typeface="Times New Roman"/>
                        <a:ea typeface="Times New Roman"/>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No.</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Depth</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r h="182880">
                <a:tc>
                  <a:txBody>
                    <a:bodyPr/>
                    <a:lstStyle/>
                    <a:p>
                      <a:pPr marL="0" marR="0" algn="ctr">
                        <a:spcBef>
                          <a:spcPts val="0"/>
                        </a:spcBef>
                        <a:spcAft>
                          <a:spcPts val="0"/>
                        </a:spcAft>
                      </a:pPr>
                      <a:r>
                        <a:rPr lang="en-US" sz="2600" dirty="0">
                          <a:latin typeface="Arial"/>
                          <a:ea typeface="Times New Roman"/>
                          <a:cs typeface="Times New Roman"/>
                        </a:rPr>
                        <a:t>RUL</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Arial"/>
                          <a:ea typeface="Times New Roman"/>
                          <a:cs typeface="Times New Roman"/>
                        </a:rPr>
                        <a:t>18</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Arial"/>
                          <a:ea typeface="Times New Roman"/>
                          <a:cs typeface="Times New Roman"/>
                        </a:rPr>
                        <a:t>5.9±1.8</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2600" dirty="0">
                          <a:latin typeface="Arial"/>
                          <a:ea typeface="Times New Roman"/>
                          <a:cs typeface="Times New Roman"/>
                        </a:rPr>
                        <a:t>12</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Arial"/>
                          <a:ea typeface="Times New Roman"/>
                          <a:cs typeface="Times New Roman"/>
                        </a:rPr>
                        <a:t>6.8±1.3</a:t>
                      </a:r>
                      <a:endParaRPr lang="en-US" sz="2600" dirty="0">
                        <a:latin typeface="Times New Roman"/>
                        <a:ea typeface="Times New Roman"/>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Arial"/>
                          <a:ea typeface="Times New Roman"/>
                          <a:cs typeface="Times New Roman"/>
                        </a:rPr>
                        <a:t>20</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600" dirty="0">
                          <a:latin typeface="Arial"/>
                          <a:ea typeface="Times New Roman"/>
                          <a:cs typeface="Times New Roman"/>
                        </a:rPr>
                        <a:t>5.0±1.3</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r h="182880">
                <a:tc>
                  <a:txBody>
                    <a:bodyPr/>
                    <a:lstStyle/>
                    <a:p>
                      <a:pPr marL="0" marR="0" algn="ctr">
                        <a:spcBef>
                          <a:spcPts val="0"/>
                        </a:spcBef>
                        <a:spcAft>
                          <a:spcPts val="0"/>
                        </a:spcAft>
                      </a:pPr>
                      <a:r>
                        <a:rPr lang="en-US" sz="2600" dirty="0">
                          <a:latin typeface="Arial"/>
                          <a:ea typeface="Times New Roman"/>
                          <a:cs typeface="Times New Roman"/>
                        </a:rPr>
                        <a:t>RML</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12</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7.7±1.9</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2600" dirty="0">
                          <a:latin typeface="Arial"/>
                          <a:ea typeface="Times New Roman"/>
                          <a:cs typeface="Times New Roman"/>
                        </a:rPr>
                        <a:t>7</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8.0±1.6</a:t>
                      </a:r>
                      <a:endParaRPr lang="en-US" sz="2600" dirty="0">
                        <a:latin typeface="Times New Roman"/>
                        <a:ea typeface="Times New Roman"/>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7</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6.9±0.9</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tcPr>
                </a:tc>
              </a:tr>
              <a:tr h="182880">
                <a:tc>
                  <a:txBody>
                    <a:bodyPr/>
                    <a:lstStyle/>
                    <a:p>
                      <a:pPr marL="0" marR="0" algn="ctr">
                        <a:spcBef>
                          <a:spcPts val="0"/>
                        </a:spcBef>
                        <a:spcAft>
                          <a:spcPts val="0"/>
                        </a:spcAft>
                      </a:pPr>
                      <a:r>
                        <a:rPr lang="en-US" sz="2600" dirty="0">
                          <a:latin typeface="Arial"/>
                          <a:ea typeface="Times New Roman"/>
                          <a:cs typeface="Times New Roman"/>
                        </a:rPr>
                        <a:t>RLL</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12</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8.9±2.9</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2600" dirty="0">
                          <a:latin typeface="Arial"/>
                          <a:ea typeface="Times New Roman"/>
                          <a:cs typeface="Times New Roman"/>
                        </a:rPr>
                        <a:t>9</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9.6±2.8</a:t>
                      </a:r>
                      <a:endParaRPr lang="en-US" sz="2600" dirty="0">
                        <a:latin typeface="Times New Roman"/>
                        <a:ea typeface="Times New Roman"/>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23</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5.9±1.3</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tcPr>
                </a:tc>
              </a:tr>
              <a:tr h="182880">
                <a:tc>
                  <a:txBody>
                    <a:bodyPr/>
                    <a:lstStyle/>
                    <a:p>
                      <a:pPr marL="0" marR="0" algn="ctr">
                        <a:spcBef>
                          <a:spcPts val="0"/>
                        </a:spcBef>
                        <a:spcAft>
                          <a:spcPts val="0"/>
                        </a:spcAft>
                      </a:pPr>
                      <a:r>
                        <a:rPr lang="en-US" sz="2600" dirty="0">
                          <a:latin typeface="Arial"/>
                          <a:ea typeface="Times New Roman"/>
                          <a:cs typeface="Times New Roman"/>
                        </a:rPr>
                        <a:t>LUL</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22</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6.9±2.3</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2600" dirty="0">
                          <a:latin typeface="Arial"/>
                          <a:ea typeface="Times New Roman"/>
                          <a:cs typeface="Times New Roman"/>
                        </a:rPr>
                        <a:t>14</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8.1±1.7</a:t>
                      </a:r>
                      <a:endParaRPr lang="en-US" sz="2600" dirty="0">
                        <a:latin typeface="Times New Roman"/>
                        <a:ea typeface="Times New Roman"/>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21</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2600" dirty="0">
                          <a:latin typeface="Arial"/>
                          <a:ea typeface="Times New Roman"/>
                          <a:cs typeface="Times New Roman"/>
                        </a:rPr>
                        <a:t>5.4±1.3</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tcPr>
                </a:tc>
              </a:tr>
              <a:tr h="182880">
                <a:tc>
                  <a:txBody>
                    <a:bodyPr/>
                    <a:lstStyle/>
                    <a:p>
                      <a:pPr marL="0" marR="0" algn="ctr">
                        <a:spcBef>
                          <a:spcPts val="0"/>
                        </a:spcBef>
                        <a:spcAft>
                          <a:spcPts val="0"/>
                        </a:spcAft>
                      </a:pPr>
                      <a:r>
                        <a:rPr lang="en-US" sz="2600" dirty="0">
                          <a:latin typeface="Arial"/>
                          <a:ea typeface="Times New Roman"/>
                          <a:cs typeface="Times New Roman"/>
                        </a:rPr>
                        <a:t>LLL</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 5</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6.2±1.9</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600" dirty="0">
                          <a:latin typeface="Arial"/>
                          <a:ea typeface="Times New Roman"/>
                          <a:cs typeface="Times New Roman"/>
                        </a:rPr>
                        <a:t>3</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7.0±1.0</a:t>
                      </a:r>
                      <a:endParaRPr lang="en-US" sz="2600" dirty="0">
                        <a:latin typeface="Times New Roman"/>
                        <a:ea typeface="Times New Roman"/>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14</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6.1±1.4</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82880">
                <a:tc>
                  <a:txBody>
                    <a:bodyPr/>
                    <a:lstStyle/>
                    <a:p>
                      <a:pPr marL="0" marR="0" algn="ctr">
                        <a:spcBef>
                          <a:spcPts val="0"/>
                        </a:spcBef>
                        <a:spcAft>
                          <a:spcPts val="0"/>
                        </a:spcAft>
                      </a:pPr>
                      <a:r>
                        <a:rPr lang="en-US" sz="2600" dirty="0">
                          <a:latin typeface="Arial"/>
                          <a:ea typeface="Times New Roman"/>
                          <a:cs typeface="Times New Roman"/>
                        </a:rPr>
                        <a:t>Total:</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69</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7.1±2.4</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600" dirty="0">
                          <a:latin typeface="Arial"/>
                          <a:ea typeface="Times New Roman"/>
                          <a:cs typeface="Times New Roman"/>
                        </a:rPr>
                        <a:t>45</a:t>
                      </a:r>
                      <a:endParaRPr lang="en-US" sz="2600" dirty="0">
                        <a:latin typeface="Times New Roman"/>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8.0±2.0</a:t>
                      </a:r>
                      <a:endParaRPr lang="en-US" sz="2600" dirty="0">
                        <a:latin typeface="Times New Roman"/>
                        <a:ea typeface="Times New Roman"/>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85</a:t>
                      </a:r>
                      <a:endParaRPr lang="en-US" sz="2600" dirty="0">
                        <a:latin typeface="Times New Roman"/>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600" dirty="0">
                          <a:latin typeface="Arial"/>
                          <a:ea typeface="Times New Roman"/>
                          <a:cs typeface="Times New Roman"/>
                        </a:rPr>
                        <a:t>5.7±1.3</a:t>
                      </a:r>
                      <a:endParaRPr lang="en-US" sz="2600" dirty="0">
                        <a:latin typeface="Times New Roman"/>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5" name="TextBox 74"/>
          <p:cNvSpPr txBox="1"/>
          <p:nvPr/>
        </p:nvSpPr>
        <p:spPr>
          <a:xfrm>
            <a:off x="34593663" y="11493432"/>
            <a:ext cx="7411913" cy="474669"/>
          </a:xfrm>
          <a:prstGeom prst="rect">
            <a:avLst/>
          </a:prstGeom>
          <a:noFill/>
          <a:ln>
            <a:solidFill>
              <a:schemeClr val="tx1"/>
            </a:solidFill>
          </a:ln>
        </p:spPr>
        <p:txBody>
          <a:bodyPr wrap="square" rtlCol="0">
            <a:spAutoFit/>
          </a:bodyPr>
          <a:lstStyle/>
          <a:p>
            <a:pPr algn="ctr"/>
            <a:r>
              <a:rPr lang="en-US" sz="2400" dirty="0"/>
              <a:t>Procedure Planning: Depth of Computed </a:t>
            </a:r>
            <a:r>
              <a:rPr lang="en-US" sz="2400" dirty="0" smtClean="0"/>
              <a:t>Routes</a:t>
            </a:r>
            <a:endParaRPr lang="en-US" sz="2400" dirty="0"/>
          </a:p>
        </p:txBody>
      </p:sp>
      <p:sp>
        <p:nvSpPr>
          <p:cNvPr id="76" name="TextBox 75"/>
          <p:cNvSpPr txBox="1"/>
          <p:nvPr/>
        </p:nvSpPr>
        <p:spPr>
          <a:xfrm>
            <a:off x="42436025" y="11152119"/>
            <a:ext cx="7046677" cy="830997"/>
          </a:xfrm>
          <a:prstGeom prst="rect">
            <a:avLst/>
          </a:prstGeom>
          <a:noFill/>
          <a:ln>
            <a:solidFill>
              <a:schemeClr val="tx1"/>
            </a:solidFill>
          </a:ln>
        </p:spPr>
        <p:txBody>
          <a:bodyPr wrap="square" rtlCol="0">
            <a:spAutoFit/>
          </a:bodyPr>
          <a:lstStyle/>
          <a:p>
            <a:pPr algn="ctr"/>
            <a:r>
              <a:rPr lang="en-US" sz="2400" dirty="0"/>
              <a:t>Guided Bronchoscopy: Depth of Bronchoscope Insertion</a:t>
            </a:r>
          </a:p>
        </p:txBody>
      </p:sp>
      <p:sp>
        <p:nvSpPr>
          <p:cNvPr id="68" name="Oval 67"/>
          <p:cNvSpPr/>
          <p:nvPr/>
        </p:nvSpPr>
        <p:spPr bwMode="auto">
          <a:xfrm>
            <a:off x="46598175" y="5541813"/>
            <a:ext cx="1497033" cy="47466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1275" rtl="0" eaLnBrk="1" fontAlgn="base" latinLnBrk="0" hangingPunct="1">
              <a:lnSpc>
                <a:spcPct val="100000"/>
              </a:lnSpc>
              <a:spcBef>
                <a:spcPct val="0"/>
              </a:spcBef>
              <a:spcAft>
                <a:spcPct val="0"/>
              </a:spcAft>
              <a:buClrTx/>
              <a:buSzTx/>
              <a:buFontTx/>
              <a:buNone/>
              <a:tabLst/>
            </a:pPr>
            <a:endParaRPr kumimoji="0" lang="en-US" sz="10100" b="0" i="0" u="none" strike="noStrike" cap="none" normalizeH="0" baseline="0" dirty="0" smtClean="0">
              <a:ln>
                <a:noFill/>
              </a:ln>
              <a:solidFill>
                <a:schemeClr val="tx1"/>
              </a:solidFill>
              <a:effectLst/>
              <a:latin typeface="Arial" charset="0"/>
            </a:endParaRPr>
          </a:p>
        </p:txBody>
      </p:sp>
      <p:sp>
        <p:nvSpPr>
          <p:cNvPr id="69" name="Oval 68"/>
          <p:cNvSpPr/>
          <p:nvPr/>
        </p:nvSpPr>
        <p:spPr bwMode="auto">
          <a:xfrm>
            <a:off x="46598175" y="6345099"/>
            <a:ext cx="1497033" cy="47466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1275" rtl="0" eaLnBrk="1" fontAlgn="base" latinLnBrk="0" hangingPunct="1">
              <a:lnSpc>
                <a:spcPct val="100000"/>
              </a:lnSpc>
              <a:spcBef>
                <a:spcPct val="0"/>
              </a:spcBef>
              <a:spcAft>
                <a:spcPct val="0"/>
              </a:spcAft>
              <a:buClrTx/>
              <a:buSzTx/>
              <a:buFontTx/>
              <a:buNone/>
              <a:tabLst/>
            </a:pPr>
            <a:endParaRPr kumimoji="0" lang="en-US" sz="10100" b="0" i="0" u="none" strike="noStrike" cap="none" normalizeH="0" baseline="0" dirty="0" smtClean="0">
              <a:ln>
                <a:noFill/>
              </a:ln>
              <a:solidFill>
                <a:schemeClr val="tx1"/>
              </a:solidFill>
              <a:effectLst/>
              <a:latin typeface="Arial" charset="0"/>
            </a:endParaRPr>
          </a:p>
        </p:txBody>
      </p:sp>
      <p:sp>
        <p:nvSpPr>
          <p:cNvPr id="90" name="TextBox 89"/>
          <p:cNvSpPr txBox="1"/>
          <p:nvPr/>
        </p:nvSpPr>
        <p:spPr>
          <a:xfrm>
            <a:off x="33782112" y="4519449"/>
            <a:ext cx="4929255" cy="2308324"/>
          </a:xfrm>
          <a:prstGeom prst="rect">
            <a:avLst/>
          </a:prstGeom>
          <a:noFill/>
          <a:ln w="3175">
            <a:noFill/>
          </a:ln>
        </p:spPr>
        <p:txBody>
          <a:bodyPr wrap="square" rtlCol="0">
            <a:spAutoFit/>
          </a:bodyPr>
          <a:lstStyle/>
          <a:p>
            <a:pPr algn="ctr"/>
            <a:r>
              <a:rPr lang="en-US" sz="3600" dirty="0" smtClean="0"/>
              <a:t>Predicted Depth equals </a:t>
            </a:r>
          </a:p>
          <a:p>
            <a:pPr algn="ctr"/>
            <a:r>
              <a:rPr lang="en-US" sz="3600" dirty="0" smtClean="0"/>
              <a:t>Guided Bronchoscopy Depth</a:t>
            </a:r>
            <a:endParaRPr lang="en-US" sz="3600" dirty="0"/>
          </a:p>
        </p:txBody>
      </p:sp>
      <p:sp>
        <p:nvSpPr>
          <p:cNvPr id="97" name="TextBox 96"/>
          <p:cNvSpPr txBox="1"/>
          <p:nvPr/>
        </p:nvSpPr>
        <p:spPr>
          <a:xfrm>
            <a:off x="34366320" y="16042850"/>
            <a:ext cx="16357824" cy="1292662"/>
          </a:xfrm>
          <a:prstGeom prst="rect">
            <a:avLst/>
          </a:prstGeom>
          <a:noFill/>
        </p:spPr>
        <p:txBody>
          <a:bodyPr wrap="square" rtlCol="0">
            <a:spAutoFit/>
          </a:bodyPr>
          <a:lstStyle/>
          <a:p>
            <a:r>
              <a:rPr lang="en-US" sz="2600" dirty="0" smtClean="0"/>
              <a:t>When compared to Shinagawa 2007 Study,</a:t>
            </a:r>
            <a:r>
              <a:rPr lang="en-US" sz="2600" baseline="30000" dirty="0" smtClean="0"/>
              <a:t>5</a:t>
            </a:r>
            <a:r>
              <a:rPr lang="en-US" sz="2600" dirty="0" smtClean="0"/>
              <a:t> VN System enables:</a:t>
            </a:r>
          </a:p>
          <a:p>
            <a:pPr marL="457200" indent="-457200">
              <a:buFont typeface="+mj-lt"/>
              <a:buAutoNum type="arabicPeriod"/>
            </a:pPr>
            <a:r>
              <a:rPr lang="en-US" sz="2600" dirty="0" smtClean="0"/>
              <a:t>Significantly deeper procedure plans  (9.8 generations vs. 7.5 generations; p&lt;0.0001)</a:t>
            </a:r>
          </a:p>
          <a:p>
            <a:pPr marL="457200" indent="-457200">
              <a:buFont typeface="+mj-lt"/>
              <a:buAutoNum type="arabicPeriod"/>
            </a:pPr>
            <a:r>
              <a:rPr lang="en-US" sz="2600" dirty="0" smtClean="0"/>
              <a:t>Significantly deeper bronchoscopy insertion depth (8.0 generations vs. 5.7 generations; p&lt;0.0001)</a:t>
            </a:r>
            <a:endParaRPr lang="en-US" sz="2600" dirty="0"/>
          </a:p>
        </p:txBody>
      </p:sp>
      <p:sp>
        <p:nvSpPr>
          <p:cNvPr id="112" name="Freeform 111"/>
          <p:cNvSpPr/>
          <p:nvPr/>
        </p:nvSpPr>
        <p:spPr bwMode="auto">
          <a:xfrm>
            <a:off x="36214050" y="3740150"/>
            <a:ext cx="10553700" cy="1879600"/>
          </a:xfrm>
          <a:custGeom>
            <a:avLst/>
            <a:gdLst>
              <a:gd name="connsiteX0" fmla="*/ 10553700 w 10553700"/>
              <a:gd name="connsiteY0" fmla="*/ 1879600 h 1879600"/>
              <a:gd name="connsiteX1" fmla="*/ 9525000 w 10553700"/>
              <a:gd name="connsiteY1" fmla="*/ 298450 h 1879600"/>
              <a:gd name="connsiteX2" fmla="*/ 6762750 w 10553700"/>
              <a:gd name="connsiteY2" fmla="*/ 88900 h 1879600"/>
              <a:gd name="connsiteX3" fmla="*/ 2571750 w 10553700"/>
              <a:gd name="connsiteY3" fmla="*/ 107950 h 1879600"/>
              <a:gd name="connsiteX4" fmla="*/ 495300 w 10553700"/>
              <a:gd name="connsiteY4" fmla="*/ 203200 h 1879600"/>
              <a:gd name="connsiteX5" fmla="*/ 0 w 10553700"/>
              <a:gd name="connsiteY5" fmla="*/ 717550 h 187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53700" h="1879600">
                <a:moveTo>
                  <a:pt x="10553700" y="1879600"/>
                </a:moveTo>
                <a:cubicBezTo>
                  <a:pt x="10355262" y="1238250"/>
                  <a:pt x="10156825" y="596900"/>
                  <a:pt x="9525000" y="298450"/>
                </a:cubicBezTo>
                <a:cubicBezTo>
                  <a:pt x="8893175" y="0"/>
                  <a:pt x="7921625" y="120650"/>
                  <a:pt x="6762750" y="88900"/>
                </a:cubicBezTo>
                <a:cubicBezTo>
                  <a:pt x="5603875" y="57150"/>
                  <a:pt x="3616325" y="88900"/>
                  <a:pt x="2571750" y="107950"/>
                </a:cubicBezTo>
                <a:cubicBezTo>
                  <a:pt x="1527175" y="127000"/>
                  <a:pt x="923925" y="101600"/>
                  <a:pt x="495300" y="203200"/>
                </a:cubicBezTo>
                <a:cubicBezTo>
                  <a:pt x="66675" y="304800"/>
                  <a:pt x="63500" y="615950"/>
                  <a:pt x="0" y="717550"/>
                </a:cubicBezTo>
              </a:path>
            </a:pathLst>
          </a:custGeom>
          <a:noFill/>
          <a:ln w="38100" cap="flat" cmpd="sng" algn="ctr">
            <a:solidFill>
              <a:srgbClr val="FF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5121275" rtl="0" eaLnBrk="1" fontAlgn="base" latinLnBrk="0" hangingPunct="1">
              <a:lnSpc>
                <a:spcPct val="100000"/>
              </a:lnSpc>
              <a:spcBef>
                <a:spcPct val="0"/>
              </a:spcBef>
              <a:spcAft>
                <a:spcPct val="0"/>
              </a:spcAft>
              <a:buClrTx/>
              <a:buSzTx/>
              <a:buFontTx/>
              <a:buNone/>
              <a:tabLst/>
            </a:pPr>
            <a:endParaRPr kumimoji="0" lang="en-US" sz="10100" b="0" i="0" u="none" strike="noStrike" cap="none" normalizeH="0" baseline="0" dirty="0" smtClean="0">
              <a:ln>
                <a:noFill/>
              </a:ln>
              <a:solidFill>
                <a:schemeClr val="tx1"/>
              </a:solidFill>
              <a:effectLst/>
              <a:latin typeface="Arial" charset="0"/>
            </a:endParaRPr>
          </a:p>
        </p:txBody>
      </p:sp>
      <p:sp>
        <p:nvSpPr>
          <p:cNvPr id="116" name="Freeform 115"/>
          <p:cNvSpPr/>
          <p:nvPr/>
        </p:nvSpPr>
        <p:spPr bwMode="auto">
          <a:xfrm>
            <a:off x="36102925" y="6710229"/>
            <a:ext cx="10569575" cy="955675"/>
          </a:xfrm>
          <a:custGeom>
            <a:avLst/>
            <a:gdLst>
              <a:gd name="connsiteX0" fmla="*/ 10569575 w 10569575"/>
              <a:gd name="connsiteY0" fmla="*/ 0 h 955675"/>
              <a:gd name="connsiteX1" fmla="*/ 9255125 w 10569575"/>
              <a:gd name="connsiteY1" fmla="*/ 742950 h 955675"/>
              <a:gd name="connsiteX2" fmla="*/ 3902075 w 10569575"/>
              <a:gd name="connsiteY2" fmla="*/ 952500 h 955675"/>
              <a:gd name="connsiteX3" fmla="*/ 682625 w 10569575"/>
              <a:gd name="connsiteY3" fmla="*/ 723900 h 955675"/>
              <a:gd name="connsiteX4" fmla="*/ 15875 w 10569575"/>
              <a:gd name="connsiteY4" fmla="*/ 171450 h 95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9575" h="955675">
                <a:moveTo>
                  <a:pt x="10569575" y="0"/>
                </a:moveTo>
                <a:cubicBezTo>
                  <a:pt x="10467975" y="292100"/>
                  <a:pt x="10366375" y="584200"/>
                  <a:pt x="9255125" y="742950"/>
                </a:cubicBezTo>
                <a:cubicBezTo>
                  <a:pt x="8143875" y="901700"/>
                  <a:pt x="5330825" y="955675"/>
                  <a:pt x="3902075" y="952500"/>
                </a:cubicBezTo>
                <a:cubicBezTo>
                  <a:pt x="2473325" y="949325"/>
                  <a:pt x="1330325" y="854075"/>
                  <a:pt x="682625" y="723900"/>
                </a:cubicBezTo>
                <a:cubicBezTo>
                  <a:pt x="34925" y="593725"/>
                  <a:pt x="0" y="285750"/>
                  <a:pt x="15875" y="171450"/>
                </a:cubicBezTo>
              </a:path>
            </a:pathLst>
          </a:custGeom>
          <a:noFill/>
          <a:ln w="38100" cap="flat" cmpd="sng" algn="ctr">
            <a:solidFill>
              <a:srgbClr val="FF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5121275" rtl="0" eaLnBrk="1" fontAlgn="base" latinLnBrk="0" hangingPunct="1">
              <a:lnSpc>
                <a:spcPct val="100000"/>
              </a:lnSpc>
              <a:spcBef>
                <a:spcPct val="0"/>
              </a:spcBef>
              <a:spcAft>
                <a:spcPct val="0"/>
              </a:spcAft>
              <a:buClrTx/>
              <a:buSzTx/>
              <a:buFontTx/>
              <a:buNone/>
              <a:tabLst/>
            </a:pPr>
            <a:endParaRPr kumimoji="0" lang="en-US" sz="101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1275" rtl="0" eaLnBrk="1" fontAlgn="base" latinLnBrk="0" hangingPunct="1">
          <a:lnSpc>
            <a:spcPct val="100000"/>
          </a:lnSpc>
          <a:spcBef>
            <a:spcPct val="0"/>
          </a:spcBef>
          <a:spcAft>
            <a:spcPct val="0"/>
          </a:spcAft>
          <a:buClrTx/>
          <a:buSzTx/>
          <a:buFontTx/>
          <a:buNone/>
          <a:tabLst/>
          <a:defRPr kumimoji="0" lang="en-US" sz="10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1275" rtl="0" eaLnBrk="1" fontAlgn="base" latinLnBrk="0" hangingPunct="1">
          <a:lnSpc>
            <a:spcPct val="100000"/>
          </a:lnSpc>
          <a:spcBef>
            <a:spcPct val="0"/>
          </a:spcBef>
          <a:spcAft>
            <a:spcPct val="0"/>
          </a:spcAft>
          <a:buClrTx/>
          <a:buSzTx/>
          <a:buFontTx/>
          <a:buNone/>
          <a:tabLst/>
          <a:defRPr kumimoji="0" lang="en-US" sz="101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21555</TotalTime>
  <Words>1645</Words>
  <Application>Microsoft Office PowerPoint</Application>
  <PresentationFormat>Custom</PresentationFormat>
  <Paragraphs>300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Image-Guided Bronchoscopic Sampling of Peripheral Lesions: A Human Study  W.E. Higgins,1 R. Bascom,2 J.D. Gibbs,1,3 M.W. Graham,1,4 D.C. Cornish,1 and R. Khare,1  Penn State University, 1College of Engineering, 2College of Medicine, 3Broncus Technologies, Inc., 4Google, Inc. </vt:lpstr>
    </vt:vector>
  </TitlesOfParts>
  <Company>Penn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Graph-Theoretic Approach to 3D Anatomical Tree Matching Michael W. Graham and William E. Higgins</dc:title>
  <dc:creator>mwg129</dc:creator>
  <cp:lastModifiedBy>dcc194</cp:lastModifiedBy>
  <cp:revision>1247</cp:revision>
  <dcterms:created xsi:type="dcterms:W3CDTF">2006-03-07T13:21:12Z</dcterms:created>
  <dcterms:modified xsi:type="dcterms:W3CDTF">2010-05-10T13:05:52Z</dcterms:modified>
</cp:coreProperties>
</file>