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1206400" cy="32918400"/>
  <p:notesSz cx="9601200" cy="7315200"/>
  <p:defaultTextStyle>
    <a:defPPr>
      <a:defRPr lang="en-US"/>
    </a:defPPr>
    <a:lvl1pPr algn="l" rtl="0" fontAlgn="base">
      <a:spcBef>
        <a:spcPct val="0"/>
      </a:spcBef>
      <a:spcAft>
        <a:spcPct val="0"/>
      </a:spcAft>
      <a:defRPr sz="10100" kern="1200">
        <a:solidFill>
          <a:schemeClr val="tx1"/>
        </a:solidFill>
        <a:latin typeface="Arial" charset="0"/>
        <a:ea typeface="+mn-ea"/>
        <a:cs typeface="+mn-cs"/>
      </a:defRPr>
    </a:lvl1pPr>
    <a:lvl2pPr marL="457200" algn="l" rtl="0" fontAlgn="base">
      <a:spcBef>
        <a:spcPct val="0"/>
      </a:spcBef>
      <a:spcAft>
        <a:spcPct val="0"/>
      </a:spcAft>
      <a:defRPr sz="10100" kern="1200">
        <a:solidFill>
          <a:schemeClr val="tx1"/>
        </a:solidFill>
        <a:latin typeface="Arial" charset="0"/>
        <a:ea typeface="+mn-ea"/>
        <a:cs typeface="+mn-cs"/>
      </a:defRPr>
    </a:lvl2pPr>
    <a:lvl3pPr marL="914400" algn="l" rtl="0" fontAlgn="base">
      <a:spcBef>
        <a:spcPct val="0"/>
      </a:spcBef>
      <a:spcAft>
        <a:spcPct val="0"/>
      </a:spcAft>
      <a:defRPr sz="10100" kern="1200">
        <a:solidFill>
          <a:schemeClr val="tx1"/>
        </a:solidFill>
        <a:latin typeface="Arial" charset="0"/>
        <a:ea typeface="+mn-ea"/>
        <a:cs typeface="+mn-cs"/>
      </a:defRPr>
    </a:lvl3pPr>
    <a:lvl4pPr marL="1371600" algn="l" rtl="0" fontAlgn="base">
      <a:spcBef>
        <a:spcPct val="0"/>
      </a:spcBef>
      <a:spcAft>
        <a:spcPct val="0"/>
      </a:spcAft>
      <a:defRPr sz="10100" kern="1200">
        <a:solidFill>
          <a:schemeClr val="tx1"/>
        </a:solidFill>
        <a:latin typeface="Arial" charset="0"/>
        <a:ea typeface="+mn-ea"/>
        <a:cs typeface="+mn-cs"/>
      </a:defRPr>
    </a:lvl4pPr>
    <a:lvl5pPr marL="1828800" algn="l" rtl="0" fontAlgn="base">
      <a:spcBef>
        <a:spcPct val="0"/>
      </a:spcBef>
      <a:spcAft>
        <a:spcPct val="0"/>
      </a:spcAft>
      <a:defRPr sz="10100" kern="1200">
        <a:solidFill>
          <a:schemeClr val="tx1"/>
        </a:solidFill>
        <a:latin typeface="Arial" charset="0"/>
        <a:ea typeface="+mn-ea"/>
        <a:cs typeface="+mn-cs"/>
      </a:defRPr>
    </a:lvl5pPr>
    <a:lvl6pPr marL="2286000" algn="l" defTabSz="914400" rtl="0" eaLnBrk="1" latinLnBrk="0" hangingPunct="1">
      <a:defRPr sz="10100" kern="1200">
        <a:solidFill>
          <a:schemeClr val="tx1"/>
        </a:solidFill>
        <a:latin typeface="Arial" charset="0"/>
        <a:ea typeface="+mn-ea"/>
        <a:cs typeface="+mn-cs"/>
      </a:defRPr>
    </a:lvl6pPr>
    <a:lvl7pPr marL="2743200" algn="l" defTabSz="914400" rtl="0" eaLnBrk="1" latinLnBrk="0" hangingPunct="1">
      <a:defRPr sz="10100" kern="1200">
        <a:solidFill>
          <a:schemeClr val="tx1"/>
        </a:solidFill>
        <a:latin typeface="Arial" charset="0"/>
        <a:ea typeface="+mn-ea"/>
        <a:cs typeface="+mn-cs"/>
      </a:defRPr>
    </a:lvl7pPr>
    <a:lvl8pPr marL="3200400" algn="l" defTabSz="914400" rtl="0" eaLnBrk="1" latinLnBrk="0" hangingPunct="1">
      <a:defRPr sz="10100" kern="1200">
        <a:solidFill>
          <a:schemeClr val="tx1"/>
        </a:solidFill>
        <a:latin typeface="Arial" charset="0"/>
        <a:ea typeface="+mn-ea"/>
        <a:cs typeface="+mn-cs"/>
      </a:defRPr>
    </a:lvl8pPr>
    <a:lvl9pPr marL="3657600" algn="l" defTabSz="914400" rtl="0" eaLnBrk="1" latinLnBrk="0" hangingPunct="1">
      <a:defRPr sz="101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khare" initials="r"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A57D0"/>
    <a:srgbClr val="000099"/>
    <a:srgbClr val="1F81DB"/>
    <a:srgbClr val="C8DDF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406" autoAdjust="0"/>
  </p:normalViewPr>
  <p:slideViewPr>
    <p:cSldViewPr>
      <p:cViewPr>
        <p:scale>
          <a:sx n="48" d="100"/>
          <a:sy n="48" d="100"/>
        </p:scale>
        <p:origin x="1854" y="-102"/>
      </p:cViewPr>
      <p:guideLst>
        <p:guide orient="horz" pos="10368"/>
        <p:guide pos="16128"/>
      </p:guideLst>
    </p:cSldViewPr>
  </p:slid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41558" tIns="20781" rIns="41558" bIns="20781" numCol="1" anchor="t" anchorCtr="0" compatLnSpc="1">
            <a:prstTxWarp prst="textNoShape">
              <a:avLst/>
            </a:prstTxWarp>
          </a:bodyPr>
          <a:lstStyle>
            <a:lvl1pPr defTabSz="414338">
              <a:defRPr sz="500"/>
            </a:lvl1pPr>
          </a:lstStyle>
          <a:p>
            <a:pPr>
              <a:defRPr/>
            </a:pPr>
            <a:endParaRPr lang="en-US"/>
          </a:p>
        </p:txBody>
      </p:sp>
      <p:sp>
        <p:nvSpPr>
          <p:cNvPr id="5123" name="Rectangle 3"/>
          <p:cNvSpPr>
            <a:spLocks noGrp="1" noChangeArrowheads="1"/>
          </p:cNvSpPr>
          <p:nvPr>
            <p:ph type="dt" idx="1"/>
          </p:nvPr>
        </p:nvSpPr>
        <p:spPr bwMode="auto">
          <a:xfrm>
            <a:off x="5438775" y="0"/>
            <a:ext cx="4160838" cy="365125"/>
          </a:xfrm>
          <a:prstGeom prst="rect">
            <a:avLst/>
          </a:prstGeom>
          <a:noFill/>
          <a:ln w="9525">
            <a:noFill/>
            <a:miter lim="800000"/>
            <a:headEnd/>
            <a:tailEnd/>
          </a:ln>
          <a:effectLst/>
        </p:spPr>
        <p:txBody>
          <a:bodyPr vert="horz" wrap="square" lIns="41558" tIns="20781" rIns="41558" bIns="20781" numCol="1" anchor="t" anchorCtr="0" compatLnSpc="1">
            <a:prstTxWarp prst="textNoShape">
              <a:avLst/>
            </a:prstTxWarp>
          </a:bodyPr>
          <a:lstStyle>
            <a:lvl1pPr algn="r" defTabSz="414338">
              <a:defRPr sz="500"/>
            </a:lvl1pPr>
          </a:lstStyle>
          <a:p>
            <a:pPr>
              <a:defRPr/>
            </a:pPr>
            <a:endParaRPr lang="en-US"/>
          </a:p>
        </p:txBody>
      </p:sp>
      <p:sp>
        <p:nvSpPr>
          <p:cNvPr id="3076" name="Rectangle 4"/>
          <p:cNvSpPr>
            <a:spLocks noGrp="1" noRot="1" noChangeAspect="1" noChangeArrowheads="1" noTextEdit="1"/>
          </p:cNvSpPr>
          <p:nvPr>
            <p:ph type="sldImg" idx="2"/>
          </p:nvPr>
        </p:nvSpPr>
        <p:spPr bwMode="auto">
          <a:xfrm>
            <a:off x="2668588" y="550863"/>
            <a:ext cx="4264025" cy="2741612"/>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60438" y="3475038"/>
            <a:ext cx="7680325" cy="3289300"/>
          </a:xfrm>
          <a:prstGeom prst="rect">
            <a:avLst/>
          </a:prstGeom>
          <a:noFill/>
          <a:ln w="9525">
            <a:noFill/>
            <a:miter lim="800000"/>
            <a:headEnd/>
            <a:tailEnd/>
          </a:ln>
          <a:effectLst/>
        </p:spPr>
        <p:txBody>
          <a:bodyPr vert="horz" wrap="square" lIns="41558" tIns="20781" rIns="41558" bIns="207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6950075"/>
            <a:ext cx="4160838" cy="363538"/>
          </a:xfrm>
          <a:prstGeom prst="rect">
            <a:avLst/>
          </a:prstGeom>
          <a:noFill/>
          <a:ln w="9525">
            <a:noFill/>
            <a:miter lim="800000"/>
            <a:headEnd/>
            <a:tailEnd/>
          </a:ln>
          <a:effectLst/>
        </p:spPr>
        <p:txBody>
          <a:bodyPr vert="horz" wrap="square" lIns="41558" tIns="20781" rIns="41558" bIns="20781" numCol="1" anchor="b" anchorCtr="0" compatLnSpc="1">
            <a:prstTxWarp prst="textNoShape">
              <a:avLst/>
            </a:prstTxWarp>
          </a:bodyPr>
          <a:lstStyle>
            <a:lvl1pPr defTabSz="414338">
              <a:defRPr sz="500"/>
            </a:lvl1pPr>
          </a:lstStyle>
          <a:p>
            <a:pPr>
              <a:defRPr/>
            </a:pPr>
            <a:endParaRPr lang="en-US"/>
          </a:p>
        </p:txBody>
      </p:sp>
      <p:sp>
        <p:nvSpPr>
          <p:cNvPr id="5127" name="Rectangle 7"/>
          <p:cNvSpPr>
            <a:spLocks noGrp="1" noChangeArrowheads="1"/>
          </p:cNvSpPr>
          <p:nvPr>
            <p:ph type="sldNum" sz="quarter" idx="5"/>
          </p:nvPr>
        </p:nvSpPr>
        <p:spPr bwMode="auto">
          <a:xfrm>
            <a:off x="5438775" y="6950075"/>
            <a:ext cx="4160838" cy="363538"/>
          </a:xfrm>
          <a:prstGeom prst="rect">
            <a:avLst/>
          </a:prstGeom>
          <a:noFill/>
          <a:ln w="9525">
            <a:noFill/>
            <a:miter lim="800000"/>
            <a:headEnd/>
            <a:tailEnd/>
          </a:ln>
          <a:effectLst/>
        </p:spPr>
        <p:txBody>
          <a:bodyPr vert="horz" wrap="square" lIns="41558" tIns="20781" rIns="41558" bIns="20781" numCol="1" anchor="b" anchorCtr="0" compatLnSpc="1">
            <a:prstTxWarp prst="textNoShape">
              <a:avLst/>
            </a:prstTxWarp>
          </a:bodyPr>
          <a:lstStyle>
            <a:lvl1pPr algn="r" defTabSz="414338">
              <a:defRPr sz="500"/>
            </a:lvl1pPr>
          </a:lstStyle>
          <a:p>
            <a:pPr>
              <a:defRPr/>
            </a:pPr>
            <a:fld id="{07CD2548-2ABB-42A1-97C1-1A550493E5B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767B68FA-EA6B-4FF6-B6DA-A0F34551A304}" type="slidenum">
              <a:rPr lang="en-US" smtClean="0"/>
              <a:pPr/>
              <a:t>1</a:t>
            </a:fld>
            <a:endParaRPr 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90D86E-8D43-49DA-B793-3E0E1B15CB1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00D8F4-CFEE-4C42-BF63-A740087463D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319213"/>
            <a:ext cx="11520488" cy="28086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638" y="1319213"/>
            <a:ext cx="34412237" cy="28086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3F9A4C-0569-49CD-8D1B-27AF07850CE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CFC03C-E3B2-4F97-972C-E6C66582948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3E4CB2-0AE4-47BE-B422-B90C699BC0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638" y="7681913"/>
            <a:ext cx="22966362" cy="2172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7681913"/>
            <a:ext cx="22966363" cy="2172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908923-D9B6-480E-B590-7D8A0BFBEF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56A0C0-5958-4174-B604-9AD9D99F4E1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0976F1-BE8B-453A-906C-DA11CB9E90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716CD4-8BE9-478A-BCFD-F6C95B88FAC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983056-16D9-458C-A447-81271EF5A9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D5BA1F-1EAD-4556-B3FE-609811D446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0638" y="1319213"/>
            <a:ext cx="46085125" cy="5486400"/>
          </a:xfrm>
          <a:prstGeom prst="rect">
            <a:avLst/>
          </a:prstGeom>
          <a:noFill/>
          <a:ln w="9525">
            <a:noFill/>
            <a:miter lim="800000"/>
            <a:headEnd/>
            <a:tailEnd/>
          </a:ln>
        </p:spPr>
        <p:txBody>
          <a:bodyPr vert="horz" wrap="square" lIns="512064" tIns="256032" rIns="512064" bIns="25603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60638" y="7681913"/>
            <a:ext cx="46085125" cy="21723350"/>
          </a:xfrm>
          <a:prstGeom prst="rect">
            <a:avLst/>
          </a:prstGeom>
          <a:noFill/>
          <a:ln w="9525">
            <a:noFill/>
            <a:miter lim="800000"/>
            <a:headEnd/>
            <a:tailEnd/>
          </a:ln>
        </p:spPr>
        <p:txBody>
          <a:bodyPr vert="horz" wrap="square" lIns="512064" tIns="256032" rIns="512064" bIns="25603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60638" y="29976763"/>
            <a:ext cx="11947525" cy="2286000"/>
          </a:xfrm>
          <a:prstGeom prst="rect">
            <a:avLst/>
          </a:prstGeom>
          <a:noFill/>
          <a:ln w="9525">
            <a:noFill/>
            <a:miter lim="800000"/>
            <a:headEnd/>
            <a:tailEnd/>
          </a:ln>
          <a:effectLst/>
        </p:spPr>
        <p:txBody>
          <a:bodyPr vert="horz" wrap="square" lIns="512064" tIns="256032" rIns="512064" bIns="256032" numCol="1" anchor="t" anchorCtr="0" compatLnSpc="1">
            <a:prstTxWarp prst="textNoShape">
              <a:avLst/>
            </a:prstTxWarp>
          </a:bodyPr>
          <a:lstStyle>
            <a:lvl1pPr>
              <a:defRPr sz="7800"/>
            </a:lvl1pPr>
          </a:lstStyle>
          <a:p>
            <a:pPr>
              <a:defRPr/>
            </a:pPr>
            <a:endParaRPr lang="en-US"/>
          </a:p>
        </p:txBody>
      </p:sp>
      <p:sp>
        <p:nvSpPr>
          <p:cNvPr id="1029" name="Rectangle 5"/>
          <p:cNvSpPr>
            <a:spLocks noGrp="1" noChangeArrowheads="1"/>
          </p:cNvSpPr>
          <p:nvPr>
            <p:ph type="ftr" sz="quarter" idx="3"/>
          </p:nvPr>
        </p:nvSpPr>
        <p:spPr bwMode="auto">
          <a:xfrm>
            <a:off x="17495838" y="29976763"/>
            <a:ext cx="16214725" cy="2286000"/>
          </a:xfrm>
          <a:prstGeom prst="rect">
            <a:avLst/>
          </a:prstGeom>
          <a:noFill/>
          <a:ln w="9525">
            <a:noFill/>
            <a:miter lim="800000"/>
            <a:headEnd/>
            <a:tailEnd/>
          </a:ln>
          <a:effectLst/>
        </p:spPr>
        <p:txBody>
          <a:bodyPr vert="horz" wrap="square" lIns="512064" tIns="256032" rIns="512064" bIns="256032" numCol="1" anchor="t" anchorCtr="0" compatLnSpc="1">
            <a:prstTxWarp prst="textNoShape">
              <a:avLst/>
            </a:prstTxWarp>
          </a:bodyPr>
          <a:lstStyle>
            <a:lvl1pPr algn="ctr">
              <a:defRPr sz="7800"/>
            </a:lvl1pPr>
          </a:lstStyle>
          <a:p>
            <a:pPr>
              <a:defRPr/>
            </a:pPr>
            <a:endParaRPr lang="en-US"/>
          </a:p>
        </p:txBody>
      </p:sp>
      <p:sp>
        <p:nvSpPr>
          <p:cNvPr id="1030" name="Rectangle 6"/>
          <p:cNvSpPr>
            <a:spLocks noGrp="1" noChangeArrowheads="1"/>
          </p:cNvSpPr>
          <p:nvPr>
            <p:ph type="sldNum" sz="quarter" idx="4"/>
          </p:nvPr>
        </p:nvSpPr>
        <p:spPr bwMode="auto">
          <a:xfrm>
            <a:off x="36698238" y="29976763"/>
            <a:ext cx="11947525" cy="2286000"/>
          </a:xfrm>
          <a:prstGeom prst="rect">
            <a:avLst/>
          </a:prstGeom>
          <a:noFill/>
          <a:ln w="9525">
            <a:noFill/>
            <a:miter lim="800000"/>
            <a:headEnd/>
            <a:tailEnd/>
          </a:ln>
          <a:effectLst/>
        </p:spPr>
        <p:txBody>
          <a:bodyPr vert="horz" wrap="square" lIns="512064" tIns="256032" rIns="512064" bIns="256032" numCol="1" anchor="t" anchorCtr="0" compatLnSpc="1">
            <a:prstTxWarp prst="textNoShape">
              <a:avLst/>
            </a:prstTxWarp>
          </a:bodyPr>
          <a:lstStyle>
            <a:lvl1pPr algn="r">
              <a:defRPr sz="7800"/>
            </a:lvl1pPr>
          </a:lstStyle>
          <a:p>
            <a:pPr>
              <a:defRPr/>
            </a:pPr>
            <a:fld id="{164D3A3A-B4BF-4130-BDB3-439248B32C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1275" rtl="0" eaLnBrk="0" fontAlgn="base" hangingPunct="0">
        <a:spcBef>
          <a:spcPct val="0"/>
        </a:spcBef>
        <a:spcAft>
          <a:spcPct val="0"/>
        </a:spcAft>
        <a:defRPr sz="24600">
          <a:solidFill>
            <a:schemeClr val="tx2"/>
          </a:solidFill>
          <a:latin typeface="+mj-lt"/>
          <a:ea typeface="+mj-ea"/>
          <a:cs typeface="+mj-cs"/>
        </a:defRPr>
      </a:lvl1pPr>
      <a:lvl2pPr algn="ctr" defTabSz="5121275" rtl="0" eaLnBrk="0" fontAlgn="base" hangingPunct="0">
        <a:spcBef>
          <a:spcPct val="0"/>
        </a:spcBef>
        <a:spcAft>
          <a:spcPct val="0"/>
        </a:spcAft>
        <a:defRPr sz="24600">
          <a:solidFill>
            <a:schemeClr val="tx2"/>
          </a:solidFill>
          <a:latin typeface="Arial" charset="0"/>
        </a:defRPr>
      </a:lvl2pPr>
      <a:lvl3pPr algn="ctr" defTabSz="5121275" rtl="0" eaLnBrk="0" fontAlgn="base" hangingPunct="0">
        <a:spcBef>
          <a:spcPct val="0"/>
        </a:spcBef>
        <a:spcAft>
          <a:spcPct val="0"/>
        </a:spcAft>
        <a:defRPr sz="24600">
          <a:solidFill>
            <a:schemeClr val="tx2"/>
          </a:solidFill>
          <a:latin typeface="Arial" charset="0"/>
        </a:defRPr>
      </a:lvl3pPr>
      <a:lvl4pPr algn="ctr" defTabSz="5121275" rtl="0" eaLnBrk="0" fontAlgn="base" hangingPunct="0">
        <a:spcBef>
          <a:spcPct val="0"/>
        </a:spcBef>
        <a:spcAft>
          <a:spcPct val="0"/>
        </a:spcAft>
        <a:defRPr sz="24600">
          <a:solidFill>
            <a:schemeClr val="tx2"/>
          </a:solidFill>
          <a:latin typeface="Arial" charset="0"/>
        </a:defRPr>
      </a:lvl4pPr>
      <a:lvl5pPr algn="ctr" defTabSz="5121275" rtl="0" eaLnBrk="0" fontAlgn="base" hangingPunct="0">
        <a:spcBef>
          <a:spcPct val="0"/>
        </a:spcBef>
        <a:spcAft>
          <a:spcPct val="0"/>
        </a:spcAft>
        <a:defRPr sz="24600">
          <a:solidFill>
            <a:schemeClr val="tx2"/>
          </a:solidFill>
          <a:latin typeface="Arial" charset="0"/>
        </a:defRPr>
      </a:lvl5pPr>
      <a:lvl6pPr marL="457200" algn="ctr" defTabSz="5121275" rtl="0" fontAlgn="base">
        <a:spcBef>
          <a:spcPct val="0"/>
        </a:spcBef>
        <a:spcAft>
          <a:spcPct val="0"/>
        </a:spcAft>
        <a:defRPr sz="24600">
          <a:solidFill>
            <a:schemeClr val="tx2"/>
          </a:solidFill>
          <a:latin typeface="Arial" charset="0"/>
        </a:defRPr>
      </a:lvl6pPr>
      <a:lvl7pPr marL="914400" algn="ctr" defTabSz="5121275" rtl="0" fontAlgn="base">
        <a:spcBef>
          <a:spcPct val="0"/>
        </a:spcBef>
        <a:spcAft>
          <a:spcPct val="0"/>
        </a:spcAft>
        <a:defRPr sz="24600">
          <a:solidFill>
            <a:schemeClr val="tx2"/>
          </a:solidFill>
          <a:latin typeface="Arial" charset="0"/>
        </a:defRPr>
      </a:lvl7pPr>
      <a:lvl8pPr marL="1371600" algn="ctr" defTabSz="5121275" rtl="0" fontAlgn="base">
        <a:spcBef>
          <a:spcPct val="0"/>
        </a:spcBef>
        <a:spcAft>
          <a:spcPct val="0"/>
        </a:spcAft>
        <a:defRPr sz="24600">
          <a:solidFill>
            <a:schemeClr val="tx2"/>
          </a:solidFill>
          <a:latin typeface="Arial" charset="0"/>
        </a:defRPr>
      </a:lvl8pPr>
      <a:lvl9pPr marL="1828800" algn="ctr" defTabSz="5121275" rtl="0" fontAlgn="base">
        <a:spcBef>
          <a:spcPct val="0"/>
        </a:spcBef>
        <a:spcAft>
          <a:spcPct val="0"/>
        </a:spcAft>
        <a:defRPr sz="24600">
          <a:solidFill>
            <a:schemeClr val="tx2"/>
          </a:solidFill>
          <a:latin typeface="Arial" charset="0"/>
        </a:defRPr>
      </a:lvl9pPr>
    </p:titleStyle>
    <p:bodyStyle>
      <a:lvl1pPr marL="1920875" indent="-1920875" algn="l" defTabSz="5121275" rtl="0" eaLnBrk="0" fontAlgn="base" hangingPunct="0">
        <a:spcBef>
          <a:spcPct val="20000"/>
        </a:spcBef>
        <a:spcAft>
          <a:spcPct val="0"/>
        </a:spcAft>
        <a:buChar char="•"/>
        <a:defRPr sz="17900">
          <a:solidFill>
            <a:schemeClr val="tx1"/>
          </a:solidFill>
          <a:latin typeface="+mn-lt"/>
          <a:ea typeface="+mn-ea"/>
          <a:cs typeface="+mn-cs"/>
        </a:defRPr>
      </a:lvl1pPr>
      <a:lvl2pPr marL="4160838" indent="-1600200" algn="l" defTabSz="5121275" rtl="0" eaLnBrk="0" fontAlgn="base" hangingPunct="0">
        <a:spcBef>
          <a:spcPct val="20000"/>
        </a:spcBef>
        <a:spcAft>
          <a:spcPct val="0"/>
        </a:spcAft>
        <a:buChar char="–"/>
        <a:defRPr sz="15700">
          <a:solidFill>
            <a:schemeClr val="tx1"/>
          </a:solidFill>
          <a:latin typeface="+mn-lt"/>
        </a:defRPr>
      </a:lvl2pPr>
      <a:lvl3pPr marL="6400800" indent="-1279525" algn="l" defTabSz="5121275" rtl="0" eaLnBrk="0" fontAlgn="base" hangingPunct="0">
        <a:spcBef>
          <a:spcPct val="20000"/>
        </a:spcBef>
        <a:spcAft>
          <a:spcPct val="0"/>
        </a:spcAft>
        <a:buChar char="•"/>
        <a:defRPr sz="13400">
          <a:solidFill>
            <a:schemeClr val="tx1"/>
          </a:solidFill>
          <a:latin typeface="+mn-lt"/>
        </a:defRPr>
      </a:lvl3pPr>
      <a:lvl4pPr marL="8961438" indent="-1281113" algn="l" defTabSz="5121275" rtl="0" eaLnBrk="0" fontAlgn="base" hangingPunct="0">
        <a:spcBef>
          <a:spcPct val="20000"/>
        </a:spcBef>
        <a:spcAft>
          <a:spcPct val="0"/>
        </a:spcAft>
        <a:buChar char="–"/>
        <a:defRPr sz="11200">
          <a:solidFill>
            <a:schemeClr val="tx1"/>
          </a:solidFill>
          <a:latin typeface="+mn-lt"/>
        </a:defRPr>
      </a:lvl4pPr>
      <a:lvl5pPr marL="11522075" indent="-1281113" algn="l" defTabSz="5121275" rtl="0" eaLnBrk="0" fontAlgn="base" hangingPunct="0">
        <a:spcBef>
          <a:spcPct val="20000"/>
        </a:spcBef>
        <a:spcAft>
          <a:spcPct val="0"/>
        </a:spcAft>
        <a:buChar char="»"/>
        <a:defRPr sz="11200">
          <a:solidFill>
            <a:schemeClr val="tx1"/>
          </a:solidFill>
          <a:latin typeface="+mn-lt"/>
        </a:defRPr>
      </a:lvl5pPr>
      <a:lvl6pPr marL="11979275" indent="-1281113" algn="l" defTabSz="5121275" rtl="0" fontAlgn="base">
        <a:spcBef>
          <a:spcPct val="20000"/>
        </a:spcBef>
        <a:spcAft>
          <a:spcPct val="0"/>
        </a:spcAft>
        <a:buChar char="»"/>
        <a:defRPr sz="11200">
          <a:solidFill>
            <a:schemeClr val="tx1"/>
          </a:solidFill>
          <a:latin typeface="+mn-lt"/>
        </a:defRPr>
      </a:lvl6pPr>
      <a:lvl7pPr marL="12436475" indent="-1281113" algn="l" defTabSz="5121275" rtl="0" fontAlgn="base">
        <a:spcBef>
          <a:spcPct val="20000"/>
        </a:spcBef>
        <a:spcAft>
          <a:spcPct val="0"/>
        </a:spcAft>
        <a:buChar char="»"/>
        <a:defRPr sz="11200">
          <a:solidFill>
            <a:schemeClr val="tx1"/>
          </a:solidFill>
          <a:latin typeface="+mn-lt"/>
        </a:defRPr>
      </a:lvl7pPr>
      <a:lvl8pPr marL="12893675" indent="-1281113" algn="l" defTabSz="5121275" rtl="0" fontAlgn="base">
        <a:spcBef>
          <a:spcPct val="20000"/>
        </a:spcBef>
        <a:spcAft>
          <a:spcPct val="0"/>
        </a:spcAft>
        <a:buChar char="»"/>
        <a:defRPr sz="11200">
          <a:solidFill>
            <a:schemeClr val="tx1"/>
          </a:solidFill>
          <a:latin typeface="+mn-lt"/>
        </a:defRPr>
      </a:lvl8pPr>
      <a:lvl9pPr marL="13350875" indent="-1281113" algn="l" defTabSz="5121275" rtl="0" fontAlgn="base">
        <a:spcBef>
          <a:spcPct val="20000"/>
        </a:spcBef>
        <a:spcAft>
          <a:spcPct val="0"/>
        </a:spcAft>
        <a:buChar char="»"/>
        <a:defRPr sz="1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8"/>
          <p:cNvPicPr>
            <a:picLocks noChangeAspect="1" noChangeArrowheads="1"/>
          </p:cNvPicPr>
          <p:nvPr/>
        </p:nvPicPr>
        <p:blipFill>
          <a:blip r:embed="rId3" cstate="print"/>
          <a:srcRect/>
          <a:stretch>
            <a:fillRect/>
          </a:stretch>
        </p:blipFill>
        <p:spPr bwMode="auto">
          <a:xfrm>
            <a:off x="17753013" y="8243888"/>
            <a:ext cx="14678025" cy="8796337"/>
          </a:xfrm>
          <a:prstGeom prst="rect">
            <a:avLst/>
          </a:prstGeom>
          <a:noFill/>
          <a:ln w="9525">
            <a:noFill/>
            <a:miter lim="800000"/>
            <a:headEnd/>
            <a:tailEnd/>
          </a:ln>
        </p:spPr>
      </p:pic>
      <p:pic>
        <p:nvPicPr>
          <p:cNvPr id="2051" name="Picture 76"/>
          <p:cNvPicPr>
            <a:picLocks noChangeAspect="1" noChangeArrowheads="1"/>
          </p:cNvPicPr>
          <p:nvPr/>
        </p:nvPicPr>
        <p:blipFill>
          <a:blip r:embed="rId4" cstate="print"/>
          <a:srcRect/>
          <a:stretch>
            <a:fillRect/>
          </a:stretch>
        </p:blipFill>
        <p:spPr bwMode="auto">
          <a:xfrm>
            <a:off x="10121900" y="17554590"/>
            <a:ext cx="5862638" cy="5926138"/>
          </a:xfrm>
          <a:prstGeom prst="rect">
            <a:avLst/>
          </a:prstGeom>
          <a:noFill/>
          <a:ln w="9525">
            <a:noFill/>
            <a:miter lim="800000"/>
            <a:headEnd/>
            <a:tailEnd/>
          </a:ln>
        </p:spPr>
      </p:pic>
      <p:pic>
        <p:nvPicPr>
          <p:cNvPr id="2052" name="Picture 70" descr="20349_3_25_tough_turn_global_annotated"/>
          <p:cNvPicPr>
            <a:picLocks noChangeAspect="1" noChangeArrowheads="1"/>
          </p:cNvPicPr>
          <p:nvPr/>
        </p:nvPicPr>
        <p:blipFill>
          <a:blip r:embed="rId5" cstate="print"/>
          <a:srcRect/>
          <a:stretch>
            <a:fillRect/>
          </a:stretch>
        </p:blipFill>
        <p:spPr bwMode="auto">
          <a:xfrm>
            <a:off x="34658300" y="4191000"/>
            <a:ext cx="5805691" cy="5654217"/>
          </a:xfrm>
          <a:prstGeom prst="rect">
            <a:avLst/>
          </a:prstGeom>
          <a:noFill/>
          <a:ln w="9525">
            <a:noFill/>
            <a:miter lim="800000"/>
            <a:headEnd/>
            <a:tailEnd/>
          </a:ln>
        </p:spPr>
      </p:pic>
      <p:sp>
        <p:nvSpPr>
          <p:cNvPr id="2053" name="Text Box 565"/>
          <p:cNvSpPr txBox="1">
            <a:spLocks noChangeArrowheads="1"/>
          </p:cNvSpPr>
          <p:nvPr/>
        </p:nvSpPr>
        <p:spPr bwMode="auto">
          <a:xfrm>
            <a:off x="684213" y="11091769"/>
            <a:ext cx="15878175" cy="3046413"/>
          </a:xfrm>
          <a:prstGeom prst="rect">
            <a:avLst/>
          </a:prstGeom>
          <a:noFill/>
          <a:ln w="9525">
            <a:noFill/>
            <a:miter lim="800000"/>
            <a:headEnd/>
            <a:tailEnd/>
          </a:ln>
        </p:spPr>
        <p:txBody>
          <a:bodyPr>
            <a:spAutoFit/>
          </a:bodyPr>
          <a:lstStyle/>
          <a:p>
            <a:pPr algn="just" defTabSz="5121275"/>
            <a:r>
              <a:rPr lang="en-US" sz="3200" dirty="0"/>
              <a:t>We consented and enrolled 30</a:t>
            </a:r>
            <a:r>
              <a:rPr lang="en-US" sz="3200" dirty="0">
                <a:solidFill>
                  <a:srgbClr val="FF0000"/>
                </a:solidFill>
              </a:rPr>
              <a:t> </a:t>
            </a:r>
            <a:r>
              <a:rPr lang="en-US" sz="3200" dirty="0"/>
              <a:t>patients with focal lesions, suspected lung cancer and available MDCT scans.  The chest scans, generated by either a Siemens Sensation or Emotion scanner, were reconstructed at a resolution of 0.5 mm spacing with 0.75-mm-thick </a:t>
            </a:r>
            <a:r>
              <a:rPr lang="en-US" sz="3200" dirty="0" smtClean="0"/>
              <a:t>two-dimensional </a:t>
            </a:r>
            <a:r>
              <a:rPr lang="en-US" sz="3200" dirty="0"/>
              <a:t>axial-plane sections; axial-plane resolution was between 0.52 mm and 0.92 mm.  We used the </a:t>
            </a:r>
            <a:r>
              <a:rPr lang="en-US" sz="3200" dirty="0" smtClean="0"/>
              <a:t>VNS </a:t>
            </a:r>
            <a:r>
              <a:rPr lang="en-US" sz="3200" dirty="0"/>
              <a:t>for off-line procedure-planning and </a:t>
            </a:r>
            <a:r>
              <a:rPr lang="en-US" sz="3200" dirty="0" smtClean="0"/>
              <a:t>live image-based guidance for ultrathin bronchoscopy, </a:t>
            </a:r>
            <a:r>
              <a:rPr lang="en-US" sz="3200" dirty="0"/>
              <a:t>as described below.</a:t>
            </a:r>
            <a:r>
              <a:rPr lang="en-US" sz="3200" baseline="30000" dirty="0"/>
              <a:t>3</a:t>
            </a:r>
          </a:p>
        </p:txBody>
      </p:sp>
      <p:sp>
        <p:nvSpPr>
          <p:cNvPr id="2054" name="Line 325"/>
          <p:cNvSpPr>
            <a:spLocks noChangeShapeType="1"/>
          </p:cNvSpPr>
          <p:nvPr/>
        </p:nvSpPr>
        <p:spPr bwMode="auto">
          <a:xfrm flipV="1">
            <a:off x="2133600" y="1524000"/>
            <a:ext cx="49072800" cy="20638"/>
          </a:xfrm>
          <a:prstGeom prst="line">
            <a:avLst/>
          </a:prstGeom>
          <a:noFill/>
          <a:ln w="127000">
            <a:solidFill>
              <a:srgbClr val="000099"/>
            </a:solidFill>
            <a:round/>
            <a:headEnd/>
            <a:tailEnd/>
          </a:ln>
        </p:spPr>
        <p:txBody>
          <a:bodyPr/>
          <a:lstStyle/>
          <a:p>
            <a:endParaRPr lang="en-US"/>
          </a:p>
        </p:txBody>
      </p:sp>
      <p:pic>
        <p:nvPicPr>
          <p:cNvPr id="2055" name="Picture 320"/>
          <p:cNvPicPr>
            <a:picLocks noChangeAspect="1" noChangeArrowheads="1"/>
          </p:cNvPicPr>
          <p:nvPr/>
        </p:nvPicPr>
        <p:blipFill>
          <a:blip r:embed="rId6" cstate="print"/>
          <a:srcRect/>
          <a:stretch>
            <a:fillRect/>
          </a:stretch>
        </p:blipFill>
        <p:spPr bwMode="auto">
          <a:xfrm>
            <a:off x="0" y="533400"/>
            <a:ext cx="39462075" cy="2897188"/>
          </a:xfrm>
          <a:prstGeom prst="rect">
            <a:avLst/>
          </a:prstGeom>
          <a:noFill/>
          <a:ln w="9525" algn="ctr">
            <a:noFill/>
            <a:miter lim="800000"/>
            <a:headEnd/>
            <a:tailEnd/>
          </a:ln>
        </p:spPr>
      </p:pic>
      <p:sp>
        <p:nvSpPr>
          <p:cNvPr id="2056" name="AutoShape 321"/>
          <p:cNvSpPr>
            <a:spLocks noChangeArrowheads="1"/>
          </p:cNvSpPr>
          <p:nvPr/>
        </p:nvSpPr>
        <p:spPr bwMode="auto">
          <a:xfrm>
            <a:off x="0" y="0"/>
            <a:ext cx="51206400" cy="3429000"/>
          </a:xfrm>
          <a:prstGeom prst="roundRect">
            <a:avLst>
              <a:gd name="adj" fmla="val 0"/>
            </a:avLst>
          </a:prstGeom>
          <a:gradFill rotWithShape="1">
            <a:gsLst>
              <a:gs pos="0">
                <a:srgbClr val="C8DDF0"/>
              </a:gs>
              <a:gs pos="100000">
                <a:srgbClr val="1A57D0"/>
              </a:gs>
            </a:gsLst>
            <a:lin ang="2700000" scaled="1"/>
          </a:gradFill>
          <a:ln w="25400" algn="ctr">
            <a:noFill/>
            <a:round/>
            <a:headEnd/>
            <a:tailEnd/>
          </a:ln>
        </p:spPr>
        <p:txBody>
          <a:bodyPr wrap="none" anchor="ctr"/>
          <a:lstStyle/>
          <a:p>
            <a:endParaRPr lang="en-US"/>
          </a:p>
        </p:txBody>
      </p:sp>
      <p:sp>
        <p:nvSpPr>
          <p:cNvPr id="2057" name="Rectangle 2"/>
          <p:cNvSpPr>
            <a:spLocks noGrp="1" noChangeArrowheads="1"/>
          </p:cNvSpPr>
          <p:nvPr>
            <p:ph type="ctrTitle"/>
          </p:nvPr>
        </p:nvSpPr>
        <p:spPr>
          <a:xfrm>
            <a:off x="2339975" y="-79375"/>
            <a:ext cx="49329975" cy="4441825"/>
          </a:xfrm>
          <a:noFill/>
        </p:spPr>
        <p:txBody>
          <a:bodyPr/>
          <a:lstStyle/>
          <a:p>
            <a:pPr eaLnBrk="1" hangingPunct="1">
              <a:tabLst>
                <a:tab pos="171450" algn="l"/>
              </a:tabLst>
            </a:pPr>
            <a:r>
              <a:rPr lang="en-US" sz="7800" dirty="0" smtClean="0"/>
              <a:t>Experience with Image-Guided Ultrathin </a:t>
            </a:r>
            <a:r>
              <a:rPr lang="en-US" sz="7800" dirty="0" err="1" smtClean="0"/>
              <a:t>Bronchoscopy</a:t>
            </a:r>
            <a:r>
              <a:rPr lang="en-US" sz="7800" dirty="0" smtClean="0"/>
              <a:t/>
            </a:r>
            <a:br>
              <a:rPr lang="en-US" sz="7800" dirty="0" smtClean="0"/>
            </a:br>
            <a:r>
              <a:rPr lang="en-US" sz="4800" i="1" dirty="0" smtClean="0"/>
              <a:t> </a:t>
            </a:r>
            <a:r>
              <a:rPr lang="en-US" sz="4400" b="1" i="1" dirty="0" smtClean="0"/>
              <a:t>W.E. Higgins,</a:t>
            </a:r>
            <a:r>
              <a:rPr lang="en-US" sz="4400" b="1" i="1" baseline="30000" dirty="0" smtClean="0"/>
              <a:t>1 </a:t>
            </a:r>
            <a:r>
              <a:rPr lang="en-US" sz="4400" b="1" i="1" dirty="0" smtClean="0"/>
              <a:t>R. Bascom,</a:t>
            </a:r>
            <a:r>
              <a:rPr lang="en-US" sz="4400" b="1" i="1" baseline="30000" dirty="0" smtClean="0"/>
              <a:t>2 </a:t>
            </a:r>
            <a:r>
              <a:rPr lang="en-US" sz="4400" b="1" i="1" dirty="0" smtClean="0"/>
              <a:t>M.W. Graham,</a:t>
            </a:r>
            <a:r>
              <a:rPr lang="en-US" sz="4400" b="1" i="1" baseline="30000" dirty="0" smtClean="0"/>
              <a:t>1,4</a:t>
            </a:r>
            <a:r>
              <a:rPr lang="en-US" sz="4400" b="1" i="1" dirty="0" smtClean="0"/>
              <a:t> J.D. Gibbs,</a:t>
            </a:r>
            <a:r>
              <a:rPr lang="en-US" sz="4400" b="1" i="1" baseline="30000" dirty="0" smtClean="0"/>
              <a:t>1,3</a:t>
            </a:r>
            <a:r>
              <a:rPr lang="en-US" sz="4400" b="1" i="1" dirty="0" smtClean="0"/>
              <a:t> and D.C. Cornish</a:t>
            </a:r>
            <a:r>
              <a:rPr lang="en-US" sz="4400" b="1" i="1" baseline="30000" dirty="0" smtClean="0"/>
              <a:t>1</a:t>
            </a:r>
            <a:r>
              <a:rPr lang="en-US" sz="4400" b="1" i="1" dirty="0" smtClean="0"/>
              <a:t> </a:t>
            </a:r>
            <a:r>
              <a:rPr lang="en-US" sz="4400" b="1" i="1" baseline="30000" dirty="0" smtClean="0"/>
              <a:t/>
            </a:r>
            <a:br>
              <a:rPr lang="en-US" sz="4400" b="1" i="1" baseline="30000" dirty="0" smtClean="0"/>
            </a:br>
            <a:r>
              <a:rPr lang="en-US" sz="4400" b="1" dirty="0" smtClean="0"/>
              <a:t> Penn State University, </a:t>
            </a:r>
            <a:r>
              <a:rPr lang="en-US" sz="4400" b="1" baseline="30000" dirty="0" smtClean="0"/>
              <a:t>1</a:t>
            </a:r>
            <a:r>
              <a:rPr lang="en-US" sz="4400" b="1" dirty="0" smtClean="0"/>
              <a:t>College of Engineering, </a:t>
            </a:r>
            <a:r>
              <a:rPr lang="en-US" sz="4400" b="1" baseline="30000" dirty="0" smtClean="0"/>
              <a:t>2</a:t>
            </a:r>
            <a:r>
              <a:rPr lang="en-US" sz="4400" b="1" dirty="0" smtClean="0"/>
              <a:t>College of Medicine, </a:t>
            </a:r>
            <a:r>
              <a:rPr lang="en-US" sz="4400" b="1" baseline="30000" dirty="0" smtClean="0"/>
              <a:t>3</a:t>
            </a:r>
            <a:r>
              <a:rPr lang="en-US" sz="4400" b="1" dirty="0" smtClean="0"/>
              <a:t>Broncus Technologies, Inc., </a:t>
            </a:r>
            <a:r>
              <a:rPr lang="en-US" sz="4400" b="1" baseline="30000" dirty="0" smtClean="0"/>
              <a:t>4</a:t>
            </a:r>
            <a:r>
              <a:rPr lang="en-US" sz="4400" b="1" dirty="0" smtClean="0"/>
              <a:t>Google, </a:t>
            </a:r>
            <a:r>
              <a:rPr lang="en-US" sz="4400" b="1" dirty="0" smtClean="0"/>
              <a:t>Inc. </a:t>
            </a:r>
            <a:r>
              <a:rPr lang="en-US" sz="4400" dirty="0" smtClean="0"/>
              <a:t/>
            </a:r>
            <a:br>
              <a:rPr lang="en-US" sz="4400" dirty="0" smtClean="0"/>
            </a:br>
            <a:endParaRPr lang="en-US" sz="4400" dirty="0" smtClean="0"/>
          </a:p>
        </p:txBody>
      </p:sp>
      <p:sp>
        <p:nvSpPr>
          <p:cNvPr id="2058" name="Text Box 7"/>
          <p:cNvSpPr txBox="1">
            <a:spLocks noChangeArrowheads="1"/>
          </p:cNvSpPr>
          <p:nvPr/>
        </p:nvSpPr>
        <p:spPr bwMode="auto">
          <a:xfrm>
            <a:off x="42633900" y="2328669"/>
            <a:ext cx="8572500" cy="762000"/>
          </a:xfrm>
          <a:prstGeom prst="rect">
            <a:avLst/>
          </a:prstGeom>
          <a:noFill/>
          <a:ln w="9525">
            <a:noFill/>
            <a:miter lim="800000"/>
            <a:headEnd/>
            <a:tailEnd/>
          </a:ln>
        </p:spPr>
        <p:txBody>
          <a:bodyPr>
            <a:spAutoFit/>
          </a:bodyPr>
          <a:lstStyle/>
          <a:p>
            <a:pPr algn="ctr" defTabSz="5121275">
              <a:spcBef>
                <a:spcPct val="50000"/>
              </a:spcBef>
            </a:pPr>
            <a:r>
              <a:rPr lang="en-US" sz="4400" b="1" i="1" dirty="0"/>
              <a:t>ATS 2010</a:t>
            </a:r>
            <a:r>
              <a:rPr lang="en-US" sz="4400" b="1" dirty="0"/>
              <a:t>, New Orleans, LA</a:t>
            </a:r>
          </a:p>
        </p:txBody>
      </p:sp>
      <p:grpSp>
        <p:nvGrpSpPr>
          <p:cNvPr id="2059" name="Group 1850"/>
          <p:cNvGrpSpPr>
            <a:grpSpLocks/>
          </p:cNvGrpSpPr>
          <p:nvPr/>
        </p:nvGrpSpPr>
        <p:grpSpPr bwMode="auto">
          <a:xfrm>
            <a:off x="333375" y="9631269"/>
            <a:ext cx="16324263" cy="1371600"/>
            <a:chOff x="-18" y="6626"/>
            <a:chExt cx="10283" cy="864"/>
          </a:xfrm>
        </p:grpSpPr>
        <p:sp>
          <p:nvSpPr>
            <p:cNvPr id="2116" name="AutoShape 346"/>
            <p:cNvSpPr>
              <a:spLocks noChangeArrowheads="1"/>
            </p:cNvSpPr>
            <p:nvPr/>
          </p:nvSpPr>
          <p:spPr bwMode="auto">
            <a:xfrm>
              <a:off x="-18" y="6626"/>
              <a:ext cx="10283" cy="864"/>
            </a:xfrm>
            <a:prstGeom prst="roundRect">
              <a:avLst>
                <a:gd name="adj" fmla="val 50000"/>
              </a:avLst>
            </a:prstGeom>
            <a:gradFill rotWithShape="1">
              <a:gsLst>
                <a:gs pos="0">
                  <a:srgbClr val="C8DDF0"/>
                </a:gs>
                <a:gs pos="100000">
                  <a:srgbClr val="1A57D0"/>
                </a:gs>
              </a:gsLst>
              <a:lin ang="2700000" scaled="1"/>
            </a:gradFill>
            <a:ln w="25400" algn="ctr">
              <a:noFill/>
              <a:round/>
              <a:headEnd/>
              <a:tailEnd/>
            </a:ln>
          </p:spPr>
          <p:txBody>
            <a:bodyPr wrap="none" anchor="ctr"/>
            <a:lstStyle/>
            <a:p>
              <a:endParaRPr lang="en-US"/>
            </a:p>
          </p:txBody>
        </p:sp>
        <p:sp>
          <p:nvSpPr>
            <p:cNvPr id="2117" name="Text Box 38"/>
            <p:cNvSpPr txBox="1">
              <a:spLocks noChangeArrowheads="1"/>
            </p:cNvSpPr>
            <p:nvPr/>
          </p:nvSpPr>
          <p:spPr bwMode="auto">
            <a:xfrm>
              <a:off x="2224" y="6762"/>
              <a:ext cx="5856" cy="519"/>
            </a:xfrm>
            <a:prstGeom prst="rect">
              <a:avLst/>
            </a:prstGeom>
            <a:noFill/>
            <a:ln w="9525">
              <a:noFill/>
              <a:miter lim="800000"/>
              <a:headEnd/>
              <a:tailEnd/>
            </a:ln>
          </p:spPr>
          <p:txBody>
            <a:bodyPr>
              <a:spAutoFit/>
            </a:bodyPr>
            <a:lstStyle/>
            <a:p>
              <a:pPr algn="ctr" defTabSz="5121275">
                <a:spcBef>
                  <a:spcPct val="50000"/>
                </a:spcBef>
              </a:pPr>
              <a:r>
                <a:rPr lang="en-US" sz="4800" b="1"/>
                <a:t>2. Materials and Methods</a:t>
              </a:r>
            </a:p>
          </p:txBody>
        </p:sp>
      </p:grpSp>
      <p:sp>
        <p:nvSpPr>
          <p:cNvPr id="2060" name="Line 60"/>
          <p:cNvSpPr>
            <a:spLocks noChangeShapeType="1"/>
          </p:cNvSpPr>
          <p:nvPr/>
        </p:nvSpPr>
        <p:spPr bwMode="auto">
          <a:xfrm>
            <a:off x="0" y="3429000"/>
            <a:ext cx="51206400" cy="0"/>
          </a:xfrm>
          <a:prstGeom prst="line">
            <a:avLst/>
          </a:prstGeom>
          <a:noFill/>
          <a:ln w="127000">
            <a:solidFill>
              <a:schemeClr val="tx1"/>
            </a:solidFill>
            <a:round/>
            <a:headEnd/>
            <a:tailEnd/>
          </a:ln>
        </p:spPr>
        <p:txBody>
          <a:bodyPr/>
          <a:lstStyle/>
          <a:p>
            <a:endParaRPr lang="en-US"/>
          </a:p>
        </p:txBody>
      </p:sp>
      <p:sp>
        <p:nvSpPr>
          <p:cNvPr id="2061" name="Text Box 327"/>
          <p:cNvSpPr txBox="1">
            <a:spLocks noChangeArrowheads="1"/>
          </p:cNvSpPr>
          <p:nvPr/>
        </p:nvSpPr>
        <p:spPr bwMode="auto">
          <a:xfrm>
            <a:off x="684213" y="5095875"/>
            <a:ext cx="15809912" cy="4031873"/>
          </a:xfrm>
          <a:prstGeom prst="rect">
            <a:avLst/>
          </a:prstGeom>
          <a:noFill/>
          <a:ln w="9525">
            <a:noFill/>
            <a:miter lim="800000"/>
            <a:headEnd/>
            <a:tailEnd/>
          </a:ln>
        </p:spPr>
        <p:txBody>
          <a:bodyPr>
            <a:spAutoFit/>
          </a:bodyPr>
          <a:lstStyle/>
          <a:p>
            <a:pPr algn="just" defTabSz="5121275"/>
            <a:r>
              <a:rPr lang="en-US" sz="3200" dirty="0"/>
              <a:t>Reliable biopsy of peripheral nodules is important for lung cancer diagnosis. Ultrathin </a:t>
            </a:r>
            <a:r>
              <a:rPr lang="en-US" sz="3200" dirty="0" err="1"/>
              <a:t>bronchoscopy</a:t>
            </a:r>
            <a:r>
              <a:rPr lang="en-US" sz="3200" dirty="0"/>
              <a:t> offers a feasible means for peripheral lung-lesion biopsy. Recently, however, Virtual Bronchoscopic (VB) guidance derived solely from a patient’s multidetector CT (MDCT) chest scan has shown promise towards improving peripheral bronchoscopy </a:t>
            </a:r>
            <a:r>
              <a:rPr lang="en-US" sz="3200" dirty="0" smtClean="0"/>
              <a:t>performance.</a:t>
            </a:r>
            <a:r>
              <a:rPr lang="en-US" sz="3200" baseline="30000" dirty="0" smtClean="0"/>
              <a:t>1-3</a:t>
            </a:r>
            <a:r>
              <a:rPr lang="en-US" sz="3200" dirty="0" smtClean="0"/>
              <a:t>  </a:t>
            </a:r>
            <a:r>
              <a:rPr lang="en-US" sz="3200" dirty="0"/>
              <a:t>We had previously shown that our computer-based virtual navigation </a:t>
            </a:r>
            <a:r>
              <a:rPr lang="en-US" sz="3200" dirty="0" smtClean="0"/>
              <a:t>system (VNS) </a:t>
            </a:r>
            <a:r>
              <a:rPr lang="en-US" sz="3200" dirty="0"/>
              <a:t>provides reliable guidance and is feasible for human peripheral nodules.</a:t>
            </a:r>
            <a:r>
              <a:rPr lang="en-US" sz="3200" baseline="30000" dirty="0"/>
              <a:t>4,5</a:t>
            </a:r>
            <a:r>
              <a:rPr lang="en-US" sz="3200" dirty="0"/>
              <a:t> We now present the considerations that arise during procedure planning and follow-on </a:t>
            </a:r>
            <a:r>
              <a:rPr lang="en-US" sz="3200" dirty="0" smtClean="0"/>
              <a:t>guidance for ultrathin bronchoscopy.</a:t>
            </a:r>
            <a:endParaRPr lang="en-US" sz="3200" dirty="0"/>
          </a:p>
        </p:txBody>
      </p:sp>
      <p:sp>
        <p:nvSpPr>
          <p:cNvPr id="2062" name="AutoShape 333"/>
          <p:cNvSpPr>
            <a:spLocks noChangeArrowheads="1"/>
          </p:cNvSpPr>
          <p:nvPr/>
        </p:nvSpPr>
        <p:spPr bwMode="auto">
          <a:xfrm>
            <a:off x="328613" y="3641725"/>
            <a:ext cx="16324262" cy="1371600"/>
          </a:xfrm>
          <a:prstGeom prst="roundRect">
            <a:avLst>
              <a:gd name="adj" fmla="val 50000"/>
            </a:avLst>
          </a:prstGeom>
          <a:gradFill rotWithShape="1">
            <a:gsLst>
              <a:gs pos="0">
                <a:srgbClr val="C8DDF0"/>
              </a:gs>
              <a:gs pos="100000">
                <a:srgbClr val="1A57D0"/>
              </a:gs>
            </a:gsLst>
            <a:lin ang="2700000" scaled="1"/>
          </a:gradFill>
          <a:ln w="25400" algn="ctr">
            <a:noFill/>
            <a:round/>
            <a:headEnd/>
            <a:tailEnd/>
          </a:ln>
        </p:spPr>
        <p:txBody>
          <a:bodyPr wrap="none" anchor="ctr"/>
          <a:lstStyle/>
          <a:p>
            <a:endParaRPr lang="en-US"/>
          </a:p>
        </p:txBody>
      </p:sp>
      <p:sp>
        <p:nvSpPr>
          <p:cNvPr id="2063" name="Text Box 334"/>
          <p:cNvSpPr txBox="1">
            <a:spLocks noChangeArrowheads="1"/>
          </p:cNvSpPr>
          <p:nvPr/>
        </p:nvSpPr>
        <p:spPr bwMode="auto">
          <a:xfrm>
            <a:off x="3894138" y="3862388"/>
            <a:ext cx="9296400" cy="823912"/>
          </a:xfrm>
          <a:prstGeom prst="rect">
            <a:avLst/>
          </a:prstGeom>
          <a:noFill/>
          <a:ln w="9525">
            <a:noFill/>
            <a:miter lim="800000"/>
            <a:headEnd/>
            <a:tailEnd/>
          </a:ln>
        </p:spPr>
        <p:txBody>
          <a:bodyPr>
            <a:spAutoFit/>
          </a:bodyPr>
          <a:lstStyle/>
          <a:p>
            <a:pPr algn="ctr" defTabSz="5121275">
              <a:spcBef>
                <a:spcPct val="50000"/>
              </a:spcBef>
            </a:pPr>
            <a:r>
              <a:rPr lang="en-US" sz="4800" b="1"/>
              <a:t>1.  Background</a:t>
            </a:r>
          </a:p>
        </p:txBody>
      </p:sp>
      <p:grpSp>
        <p:nvGrpSpPr>
          <p:cNvPr id="2064" name="Group 947"/>
          <p:cNvGrpSpPr>
            <a:grpSpLocks/>
          </p:cNvGrpSpPr>
          <p:nvPr/>
        </p:nvGrpSpPr>
        <p:grpSpPr bwMode="auto">
          <a:xfrm>
            <a:off x="17038638" y="18394363"/>
            <a:ext cx="16597312" cy="1371600"/>
            <a:chOff x="10640" y="7803"/>
            <a:chExt cx="10455" cy="864"/>
          </a:xfrm>
        </p:grpSpPr>
        <p:sp>
          <p:nvSpPr>
            <p:cNvPr id="2114" name="AutoShape 335"/>
            <p:cNvSpPr>
              <a:spLocks noChangeArrowheads="1"/>
            </p:cNvSpPr>
            <p:nvPr/>
          </p:nvSpPr>
          <p:spPr bwMode="auto">
            <a:xfrm>
              <a:off x="10640" y="7803"/>
              <a:ext cx="10455" cy="864"/>
            </a:xfrm>
            <a:prstGeom prst="roundRect">
              <a:avLst>
                <a:gd name="adj" fmla="val 50000"/>
              </a:avLst>
            </a:prstGeom>
            <a:gradFill rotWithShape="1">
              <a:gsLst>
                <a:gs pos="0">
                  <a:srgbClr val="C8DDF0"/>
                </a:gs>
                <a:gs pos="100000">
                  <a:srgbClr val="1A57D0"/>
                </a:gs>
              </a:gsLst>
              <a:lin ang="2700000" scaled="1"/>
            </a:gradFill>
            <a:ln w="25400" algn="ctr">
              <a:noFill/>
              <a:round/>
              <a:headEnd/>
              <a:tailEnd/>
            </a:ln>
          </p:spPr>
          <p:txBody>
            <a:bodyPr wrap="none" anchor="ctr"/>
            <a:lstStyle/>
            <a:p>
              <a:endParaRPr lang="en-US"/>
            </a:p>
          </p:txBody>
        </p:sp>
        <p:sp>
          <p:nvSpPr>
            <p:cNvPr id="2115" name="Text Box 336"/>
            <p:cNvSpPr txBox="1">
              <a:spLocks noChangeArrowheads="1"/>
            </p:cNvSpPr>
            <p:nvPr/>
          </p:nvSpPr>
          <p:spPr bwMode="auto">
            <a:xfrm>
              <a:off x="12976" y="7919"/>
              <a:ext cx="5856" cy="519"/>
            </a:xfrm>
            <a:prstGeom prst="rect">
              <a:avLst/>
            </a:prstGeom>
            <a:noFill/>
            <a:ln w="9525">
              <a:noFill/>
              <a:miter lim="800000"/>
              <a:headEnd/>
              <a:tailEnd/>
            </a:ln>
          </p:spPr>
          <p:txBody>
            <a:bodyPr>
              <a:spAutoFit/>
            </a:bodyPr>
            <a:lstStyle/>
            <a:p>
              <a:pPr algn="ctr" defTabSz="5121275">
                <a:spcBef>
                  <a:spcPct val="50000"/>
                </a:spcBef>
              </a:pPr>
              <a:r>
                <a:rPr lang="en-US" sz="4800" b="1"/>
                <a:t>3. Results</a:t>
              </a:r>
            </a:p>
          </p:txBody>
        </p:sp>
      </p:grpSp>
      <p:grpSp>
        <p:nvGrpSpPr>
          <p:cNvPr id="2065" name="Group 1847"/>
          <p:cNvGrpSpPr>
            <a:grpSpLocks/>
          </p:cNvGrpSpPr>
          <p:nvPr/>
        </p:nvGrpSpPr>
        <p:grpSpPr bwMode="auto">
          <a:xfrm>
            <a:off x="34510663" y="19818350"/>
            <a:ext cx="16597312" cy="1371600"/>
            <a:chOff x="21480" y="2317"/>
            <a:chExt cx="10455" cy="864"/>
          </a:xfrm>
        </p:grpSpPr>
        <p:sp>
          <p:nvSpPr>
            <p:cNvPr id="2112" name="AutoShape 347"/>
            <p:cNvSpPr>
              <a:spLocks noChangeArrowheads="1"/>
            </p:cNvSpPr>
            <p:nvPr/>
          </p:nvSpPr>
          <p:spPr bwMode="auto">
            <a:xfrm>
              <a:off x="21480" y="2317"/>
              <a:ext cx="10455" cy="864"/>
            </a:xfrm>
            <a:prstGeom prst="roundRect">
              <a:avLst>
                <a:gd name="adj" fmla="val 50000"/>
              </a:avLst>
            </a:prstGeom>
            <a:gradFill rotWithShape="1">
              <a:gsLst>
                <a:gs pos="0">
                  <a:srgbClr val="C8DDF0"/>
                </a:gs>
                <a:gs pos="100000">
                  <a:srgbClr val="1A57D0"/>
                </a:gs>
              </a:gsLst>
              <a:lin ang="2700000" scaled="1"/>
            </a:gradFill>
            <a:ln w="25400" algn="ctr">
              <a:noFill/>
              <a:round/>
              <a:headEnd/>
              <a:tailEnd/>
            </a:ln>
          </p:spPr>
          <p:txBody>
            <a:bodyPr wrap="none" anchor="ctr"/>
            <a:lstStyle/>
            <a:p>
              <a:endParaRPr lang="en-US"/>
            </a:p>
          </p:txBody>
        </p:sp>
        <p:sp>
          <p:nvSpPr>
            <p:cNvPr id="2113" name="Text Box 348"/>
            <p:cNvSpPr txBox="1">
              <a:spLocks noChangeArrowheads="1"/>
            </p:cNvSpPr>
            <p:nvPr/>
          </p:nvSpPr>
          <p:spPr bwMode="auto">
            <a:xfrm>
              <a:off x="23780" y="2431"/>
              <a:ext cx="5856" cy="519"/>
            </a:xfrm>
            <a:prstGeom prst="rect">
              <a:avLst/>
            </a:prstGeom>
            <a:noFill/>
            <a:ln w="9525">
              <a:noFill/>
              <a:miter lim="800000"/>
              <a:headEnd/>
              <a:tailEnd/>
            </a:ln>
          </p:spPr>
          <p:txBody>
            <a:bodyPr>
              <a:spAutoFit/>
            </a:bodyPr>
            <a:lstStyle/>
            <a:p>
              <a:pPr algn="ctr" defTabSz="5121275">
                <a:spcBef>
                  <a:spcPct val="50000"/>
                </a:spcBef>
              </a:pPr>
              <a:r>
                <a:rPr lang="en-US" sz="4800" b="1"/>
                <a:t>4. Conclusion</a:t>
              </a:r>
            </a:p>
          </p:txBody>
        </p:sp>
      </p:grpSp>
      <p:sp>
        <p:nvSpPr>
          <p:cNvPr id="2" name="Text Box 429"/>
          <p:cNvSpPr txBox="1">
            <a:spLocks noChangeArrowheads="1"/>
          </p:cNvSpPr>
          <p:nvPr/>
        </p:nvSpPr>
        <p:spPr bwMode="auto">
          <a:xfrm>
            <a:off x="34731325" y="21315363"/>
            <a:ext cx="16028988" cy="1569660"/>
          </a:xfrm>
          <a:prstGeom prst="rect">
            <a:avLst/>
          </a:prstGeom>
          <a:noFill/>
          <a:ln w="9525">
            <a:noFill/>
            <a:miter lim="800000"/>
            <a:headEnd/>
            <a:tailEnd/>
          </a:ln>
        </p:spPr>
        <p:txBody>
          <a:bodyPr>
            <a:spAutoFit/>
          </a:bodyPr>
          <a:lstStyle/>
          <a:p>
            <a:pPr algn="just" defTabSz="5121275">
              <a:defRPr/>
            </a:pPr>
            <a:r>
              <a:rPr lang="en-US" sz="3200" dirty="0" smtClean="0"/>
              <a:t>For ultrathin </a:t>
            </a:r>
            <a:r>
              <a:rPr lang="en-US" sz="3200" dirty="0" err="1" smtClean="0"/>
              <a:t>bronchoscopy</a:t>
            </a:r>
            <a:r>
              <a:rPr lang="en-US" sz="3200" dirty="0" smtClean="0"/>
              <a:t> to periphery, the VN system provides reliable guidance, but:</a:t>
            </a:r>
            <a:endParaRPr lang="en-US" sz="3200" dirty="0"/>
          </a:p>
          <a:p>
            <a:pPr marL="685800" indent="-457200" algn="just" defTabSz="5121275">
              <a:buFont typeface="Arial" pitchFamily="34" charset="0"/>
              <a:buChar char="•"/>
              <a:defRPr/>
            </a:pPr>
            <a:r>
              <a:rPr lang="en-US" sz="3200" dirty="0"/>
              <a:t>Use of small ultrathin bronchoscope needs skill and practice.</a:t>
            </a:r>
          </a:p>
          <a:p>
            <a:pPr marL="685800" indent="-457200" algn="just" defTabSz="5121275">
              <a:buFont typeface="Arial" pitchFamily="34" charset="0"/>
              <a:buChar char="•"/>
              <a:defRPr/>
            </a:pPr>
            <a:r>
              <a:rPr lang="en-US" sz="3200" dirty="0"/>
              <a:t>New sampling devices are needed for more effective </a:t>
            </a:r>
            <a:r>
              <a:rPr lang="en-US" sz="3200" dirty="0" smtClean="0"/>
              <a:t>tissue sampling.</a:t>
            </a:r>
            <a:endParaRPr lang="en-US" sz="3200" dirty="0"/>
          </a:p>
        </p:txBody>
      </p:sp>
      <p:grpSp>
        <p:nvGrpSpPr>
          <p:cNvPr id="2067" name="Group 1471"/>
          <p:cNvGrpSpPr>
            <a:grpSpLocks/>
          </p:cNvGrpSpPr>
          <p:nvPr/>
        </p:nvGrpSpPr>
        <p:grpSpPr bwMode="auto">
          <a:xfrm>
            <a:off x="34512250" y="23104475"/>
            <a:ext cx="16597313" cy="1371600"/>
            <a:chOff x="21480" y="3972"/>
            <a:chExt cx="10455" cy="864"/>
          </a:xfrm>
        </p:grpSpPr>
        <p:sp>
          <p:nvSpPr>
            <p:cNvPr id="2110" name="AutoShape 430"/>
            <p:cNvSpPr>
              <a:spLocks noChangeArrowheads="1"/>
            </p:cNvSpPr>
            <p:nvPr/>
          </p:nvSpPr>
          <p:spPr bwMode="auto">
            <a:xfrm>
              <a:off x="21480" y="3972"/>
              <a:ext cx="10455" cy="864"/>
            </a:xfrm>
            <a:prstGeom prst="roundRect">
              <a:avLst>
                <a:gd name="adj" fmla="val 50000"/>
              </a:avLst>
            </a:prstGeom>
            <a:gradFill rotWithShape="1">
              <a:gsLst>
                <a:gs pos="0">
                  <a:srgbClr val="C8DDF0"/>
                </a:gs>
                <a:gs pos="100000">
                  <a:srgbClr val="1A57D0"/>
                </a:gs>
              </a:gsLst>
              <a:lin ang="2700000" scaled="1"/>
            </a:gradFill>
            <a:ln w="25400" algn="ctr">
              <a:noFill/>
              <a:round/>
              <a:headEnd/>
              <a:tailEnd/>
            </a:ln>
          </p:spPr>
          <p:txBody>
            <a:bodyPr wrap="none" anchor="ctr"/>
            <a:lstStyle/>
            <a:p>
              <a:endParaRPr lang="en-US"/>
            </a:p>
          </p:txBody>
        </p:sp>
        <p:sp>
          <p:nvSpPr>
            <p:cNvPr id="2111" name="Text Box 431"/>
            <p:cNvSpPr txBox="1">
              <a:spLocks noChangeArrowheads="1"/>
            </p:cNvSpPr>
            <p:nvPr/>
          </p:nvSpPr>
          <p:spPr bwMode="auto">
            <a:xfrm>
              <a:off x="23771" y="4131"/>
              <a:ext cx="5856" cy="519"/>
            </a:xfrm>
            <a:prstGeom prst="rect">
              <a:avLst/>
            </a:prstGeom>
            <a:noFill/>
            <a:ln w="9525">
              <a:noFill/>
              <a:miter lim="800000"/>
              <a:headEnd/>
              <a:tailEnd/>
            </a:ln>
          </p:spPr>
          <p:txBody>
            <a:bodyPr>
              <a:spAutoFit/>
            </a:bodyPr>
            <a:lstStyle/>
            <a:p>
              <a:pPr algn="ctr" defTabSz="5121275">
                <a:spcBef>
                  <a:spcPct val="50000"/>
                </a:spcBef>
              </a:pPr>
              <a:r>
                <a:rPr lang="en-US" sz="4800" b="1"/>
                <a:t>References</a:t>
              </a:r>
            </a:p>
          </p:txBody>
        </p:sp>
      </p:grpSp>
      <p:sp>
        <p:nvSpPr>
          <p:cNvPr id="2068" name="Text Box 434"/>
          <p:cNvSpPr txBox="1">
            <a:spLocks noChangeArrowheads="1"/>
          </p:cNvSpPr>
          <p:nvPr/>
        </p:nvSpPr>
        <p:spPr bwMode="auto">
          <a:xfrm>
            <a:off x="35866388" y="32050038"/>
            <a:ext cx="13249275" cy="584200"/>
          </a:xfrm>
          <a:prstGeom prst="rect">
            <a:avLst/>
          </a:prstGeom>
          <a:noFill/>
          <a:ln w="9525">
            <a:noFill/>
            <a:miter lim="800000"/>
            <a:headEnd/>
            <a:tailEnd/>
          </a:ln>
        </p:spPr>
        <p:txBody>
          <a:bodyPr>
            <a:spAutoFit/>
          </a:bodyPr>
          <a:lstStyle/>
          <a:p>
            <a:pPr algn="just" defTabSz="5121275"/>
            <a:r>
              <a:rPr lang="en-US" sz="3200" dirty="0"/>
              <a:t>This work was funded by NIH NCI grants #CA074325 and </a:t>
            </a:r>
            <a:r>
              <a:rPr lang="en-US" sz="3200" dirty="0" smtClean="0"/>
              <a:t>CA091534.</a:t>
            </a:r>
            <a:endParaRPr lang="en-US" sz="3200" dirty="0"/>
          </a:p>
        </p:txBody>
      </p:sp>
      <p:sp>
        <p:nvSpPr>
          <p:cNvPr id="2069" name="Text Box 435"/>
          <p:cNvSpPr txBox="1">
            <a:spLocks noChangeArrowheads="1"/>
          </p:cNvSpPr>
          <p:nvPr/>
        </p:nvSpPr>
        <p:spPr bwMode="auto">
          <a:xfrm>
            <a:off x="34621788" y="24747538"/>
            <a:ext cx="16584612" cy="5694362"/>
          </a:xfrm>
          <a:prstGeom prst="rect">
            <a:avLst/>
          </a:prstGeom>
          <a:noFill/>
          <a:ln w="9525">
            <a:noFill/>
            <a:miter lim="800000"/>
            <a:headEnd/>
            <a:tailEnd/>
          </a:ln>
        </p:spPr>
        <p:txBody>
          <a:bodyPr>
            <a:spAutoFit/>
          </a:bodyPr>
          <a:lstStyle/>
          <a:p>
            <a:pPr marL="685800" indent="-685800" defTabSz="5121275">
              <a:buFontTx/>
              <a:buAutoNum type="arabicPeriod"/>
            </a:pPr>
            <a:r>
              <a:rPr lang="en-US" sz="2800" dirty="0"/>
              <a:t>F. Asano, Y. </a:t>
            </a:r>
            <a:r>
              <a:rPr lang="en-US" sz="2800" dirty="0" err="1"/>
              <a:t>Matsuno</a:t>
            </a:r>
            <a:r>
              <a:rPr lang="en-US" sz="2800" dirty="0"/>
              <a:t>, N. Shinagawa, K. Yamazaki, T. Suzuki, and H. Moriya. A virtual </a:t>
            </a:r>
            <a:r>
              <a:rPr lang="en-US" sz="2800" dirty="0" err="1"/>
              <a:t>bronchoscopic</a:t>
            </a:r>
            <a:r>
              <a:rPr lang="en-US" sz="2800" dirty="0"/>
              <a:t> navigation system for pulmonary peripheral lesions, Chest 130 (2) (2006) 559–566.</a:t>
            </a:r>
          </a:p>
          <a:p>
            <a:pPr marL="685800" indent="-685800" defTabSz="5121275">
              <a:buFontTx/>
              <a:buAutoNum type="arabicPeriod"/>
            </a:pPr>
            <a:r>
              <a:rPr lang="en-US" sz="2800" dirty="0"/>
              <a:t>N. Shinagawa, K. Yamazaki, Y. Onodera, F. Asano, T. Ishida, H. Moriya, and M. Nishimura. Virtual </a:t>
            </a:r>
            <a:r>
              <a:rPr lang="en-US" sz="2800" dirty="0" err="1"/>
              <a:t>bronchoscopic</a:t>
            </a:r>
            <a:r>
              <a:rPr lang="en-US" sz="2800" dirty="0"/>
              <a:t> navigation system shortens the examination time—feasibility study of virtual </a:t>
            </a:r>
            <a:r>
              <a:rPr lang="en-US" sz="2800" dirty="0" err="1"/>
              <a:t>bronchoscopic</a:t>
            </a:r>
            <a:r>
              <a:rPr lang="en-US" sz="2800" dirty="0"/>
              <a:t> navigation system, Lung Cancer 56 (2) (2007) 201–206.</a:t>
            </a:r>
          </a:p>
          <a:p>
            <a:pPr marL="685800" indent="-685800" defTabSz="5121275">
              <a:buFontTx/>
              <a:buAutoNum type="arabicPeriod"/>
            </a:pPr>
            <a:r>
              <a:rPr lang="en-US" sz="2800" dirty="0"/>
              <a:t>S. A. Merritt, J.D. Gibbs, K. Yu, V. Patel, L. </a:t>
            </a:r>
            <a:r>
              <a:rPr lang="en-US" sz="2800" dirty="0" err="1"/>
              <a:t>Rai</a:t>
            </a:r>
            <a:r>
              <a:rPr lang="en-US" sz="2800" dirty="0"/>
              <a:t>, D.C. Cornish, R. </a:t>
            </a:r>
            <a:r>
              <a:rPr lang="en-US" sz="2800" dirty="0" err="1"/>
              <a:t>Bascom</a:t>
            </a:r>
            <a:r>
              <a:rPr lang="en-US" sz="2800" dirty="0"/>
              <a:t>, and W.E. Higgins. Real-time image-guided bronchoscopy for peripheral lung lesions: A phantom study, Chest  134(5) (2008) 1017-1026.</a:t>
            </a:r>
          </a:p>
          <a:p>
            <a:pPr marL="685800" indent="-685800" defTabSz="5121275">
              <a:buFontTx/>
              <a:buAutoNum type="arabicPeriod"/>
            </a:pPr>
            <a:r>
              <a:rPr lang="en-US" sz="2800" dirty="0"/>
              <a:t>M.W. Graham, J.D.  Gibbs, K. Yu, D.C. Cornish, M.S. Khan, R. </a:t>
            </a:r>
            <a:r>
              <a:rPr lang="en-US" sz="2800" dirty="0" err="1"/>
              <a:t>Bascom</a:t>
            </a:r>
            <a:r>
              <a:rPr lang="en-US" sz="2800" dirty="0"/>
              <a:t>, and W.E. Higgins. Image-Guided Bronchoscopy for Peripheral Nodule Biopsy: A Human Feasibility Study, Am J </a:t>
            </a:r>
            <a:r>
              <a:rPr lang="en-US" sz="2800" dirty="0" err="1"/>
              <a:t>Respir</a:t>
            </a:r>
            <a:r>
              <a:rPr lang="en-US" sz="2800" dirty="0"/>
              <a:t> </a:t>
            </a:r>
            <a:r>
              <a:rPr lang="en-US" sz="2800" dirty="0" err="1"/>
              <a:t>Crit</a:t>
            </a:r>
            <a:r>
              <a:rPr lang="en-US" sz="2800" dirty="0"/>
              <a:t> Care Med 177 (abstracts issue) (2008) A893.</a:t>
            </a:r>
          </a:p>
          <a:p>
            <a:pPr marL="685800" indent="-685800" defTabSz="5121275">
              <a:buFontTx/>
              <a:buAutoNum type="arabicPeriod"/>
            </a:pPr>
            <a:r>
              <a:rPr lang="en-US" sz="2800" dirty="0"/>
              <a:t>W. E. Higgins, R. </a:t>
            </a:r>
            <a:r>
              <a:rPr lang="en-US" sz="2800" dirty="0" err="1"/>
              <a:t>Bascom</a:t>
            </a:r>
            <a:r>
              <a:rPr lang="en-US" sz="2800" dirty="0"/>
              <a:t>, J. D. Gibbs, M. W. Graham, D. C. Cornish and R. </a:t>
            </a:r>
            <a:r>
              <a:rPr lang="en-US" sz="2800" dirty="0" err="1"/>
              <a:t>Khare</a:t>
            </a:r>
            <a:r>
              <a:rPr lang="en-US" sz="2800" dirty="0"/>
              <a:t>. Image-Guided Bronchoscopic Sampling of Peripheral Lesions: A Human Study, ATS </a:t>
            </a:r>
            <a:r>
              <a:rPr lang="en-US" sz="2800" dirty="0" smtClean="0"/>
              <a:t>2010, page A5171.</a:t>
            </a:r>
            <a:endParaRPr lang="en-US" sz="2800" dirty="0"/>
          </a:p>
        </p:txBody>
      </p:sp>
      <p:sp>
        <p:nvSpPr>
          <p:cNvPr id="2070" name="Text Box 1026"/>
          <p:cNvSpPr txBox="1">
            <a:spLocks noChangeArrowheads="1"/>
          </p:cNvSpPr>
          <p:nvPr/>
        </p:nvSpPr>
        <p:spPr bwMode="auto">
          <a:xfrm>
            <a:off x="17278350" y="19891375"/>
            <a:ext cx="15994063" cy="2062103"/>
          </a:xfrm>
          <a:prstGeom prst="rect">
            <a:avLst/>
          </a:prstGeom>
          <a:noFill/>
          <a:ln w="9525">
            <a:noFill/>
            <a:miter lim="800000"/>
            <a:headEnd/>
            <a:tailEnd/>
          </a:ln>
        </p:spPr>
        <p:txBody>
          <a:bodyPr>
            <a:spAutoFit/>
          </a:bodyPr>
          <a:lstStyle/>
          <a:p>
            <a:pPr algn="just" defTabSz="5121275">
              <a:spcBef>
                <a:spcPct val="25000"/>
              </a:spcBef>
            </a:pPr>
            <a:r>
              <a:rPr lang="en-US" sz="3200" dirty="0"/>
              <a:t>The </a:t>
            </a:r>
            <a:r>
              <a:rPr lang="en-US" sz="3200" dirty="0" smtClean="0"/>
              <a:t>VNS fit </a:t>
            </a:r>
            <a:r>
              <a:rPr lang="en-US" sz="3200" dirty="0"/>
              <a:t>smoothly into the clinical workflow, with required physician interaction limited to indicating target ROIs and previewing the image-guided procedure with the pre-bronchoscopy report. </a:t>
            </a:r>
            <a:r>
              <a:rPr lang="en-US" sz="3200" dirty="0" smtClean="0"/>
              <a:t>See ATS 2010 presentation (ref. 5) for complete study results. Below are highlights related to our experience with ultrathin bronchoscopy.</a:t>
            </a:r>
            <a:endParaRPr lang="en-US" sz="3200" dirty="0">
              <a:cs typeface="Arial" charset="0"/>
            </a:endParaRPr>
          </a:p>
        </p:txBody>
      </p:sp>
      <p:pic>
        <p:nvPicPr>
          <p:cNvPr id="2071" name="Picture 1569" descr="psu"/>
          <p:cNvPicPr>
            <a:picLocks noChangeAspect="1" noChangeArrowheads="1"/>
          </p:cNvPicPr>
          <p:nvPr/>
        </p:nvPicPr>
        <p:blipFill>
          <a:blip r:embed="rId7" cstate="print"/>
          <a:srcRect/>
          <a:stretch>
            <a:fillRect/>
          </a:stretch>
        </p:blipFill>
        <p:spPr bwMode="auto">
          <a:xfrm>
            <a:off x="615950" y="654050"/>
            <a:ext cx="3492500" cy="2595563"/>
          </a:xfrm>
          <a:prstGeom prst="rect">
            <a:avLst/>
          </a:prstGeom>
          <a:noFill/>
          <a:ln w="9525">
            <a:noFill/>
            <a:miter lim="800000"/>
            <a:headEnd/>
            <a:tailEnd/>
          </a:ln>
        </p:spPr>
      </p:pic>
      <p:grpSp>
        <p:nvGrpSpPr>
          <p:cNvPr id="2072" name="Group 1926"/>
          <p:cNvGrpSpPr>
            <a:grpSpLocks/>
          </p:cNvGrpSpPr>
          <p:nvPr/>
        </p:nvGrpSpPr>
        <p:grpSpPr bwMode="auto">
          <a:xfrm>
            <a:off x="34475738" y="30626050"/>
            <a:ext cx="16597312" cy="1371600"/>
            <a:chOff x="21458" y="7352"/>
            <a:chExt cx="10455" cy="864"/>
          </a:xfrm>
        </p:grpSpPr>
        <p:sp>
          <p:nvSpPr>
            <p:cNvPr id="2108" name="AutoShape 1927"/>
            <p:cNvSpPr>
              <a:spLocks noChangeArrowheads="1"/>
            </p:cNvSpPr>
            <p:nvPr/>
          </p:nvSpPr>
          <p:spPr bwMode="auto">
            <a:xfrm>
              <a:off x="21458" y="7352"/>
              <a:ext cx="10455" cy="864"/>
            </a:xfrm>
            <a:prstGeom prst="roundRect">
              <a:avLst>
                <a:gd name="adj" fmla="val 50000"/>
              </a:avLst>
            </a:prstGeom>
            <a:gradFill rotWithShape="1">
              <a:gsLst>
                <a:gs pos="0">
                  <a:srgbClr val="C8DDF0"/>
                </a:gs>
                <a:gs pos="100000">
                  <a:srgbClr val="1A57D0"/>
                </a:gs>
              </a:gsLst>
              <a:lin ang="2700000" scaled="1"/>
            </a:gradFill>
            <a:ln w="25400" algn="ctr">
              <a:noFill/>
              <a:round/>
              <a:headEnd/>
              <a:tailEnd/>
            </a:ln>
          </p:spPr>
          <p:txBody>
            <a:bodyPr wrap="none" anchor="ctr"/>
            <a:lstStyle/>
            <a:p>
              <a:endParaRPr lang="en-US"/>
            </a:p>
          </p:txBody>
        </p:sp>
        <p:sp>
          <p:nvSpPr>
            <p:cNvPr id="2109" name="Text Box 1928"/>
            <p:cNvSpPr txBox="1">
              <a:spLocks noChangeArrowheads="1"/>
            </p:cNvSpPr>
            <p:nvPr/>
          </p:nvSpPr>
          <p:spPr bwMode="auto">
            <a:xfrm>
              <a:off x="21480" y="7488"/>
              <a:ext cx="10388" cy="519"/>
            </a:xfrm>
            <a:prstGeom prst="rect">
              <a:avLst/>
            </a:prstGeom>
            <a:noFill/>
            <a:ln w="9525">
              <a:noFill/>
              <a:miter lim="800000"/>
              <a:headEnd/>
              <a:tailEnd/>
            </a:ln>
          </p:spPr>
          <p:txBody>
            <a:bodyPr>
              <a:spAutoFit/>
            </a:bodyPr>
            <a:lstStyle/>
            <a:p>
              <a:pPr algn="ctr" defTabSz="5121275">
                <a:spcBef>
                  <a:spcPct val="50000"/>
                </a:spcBef>
              </a:pPr>
              <a:r>
                <a:rPr lang="en-US" sz="4800" b="1"/>
                <a:t>Acknowledgments</a:t>
              </a:r>
            </a:p>
          </p:txBody>
        </p:sp>
      </p:grpSp>
      <p:sp>
        <p:nvSpPr>
          <p:cNvPr id="2073" name="Text Box 1597"/>
          <p:cNvSpPr txBox="1">
            <a:spLocks noChangeArrowheads="1"/>
          </p:cNvSpPr>
          <p:nvPr/>
        </p:nvSpPr>
        <p:spPr bwMode="auto">
          <a:xfrm>
            <a:off x="847725" y="23360078"/>
            <a:ext cx="6661150" cy="831850"/>
          </a:xfrm>
          <a:prstGeom prst="rect">
            <a:avLst/>
          </a:prstGeom>
          <a:noFill/>
          <a:ln w="9525">
            <a:noFill/>
            <a:miter lim="800000"/>
            <a:headEnd/>
            <a:tailEnd/>
          </a:ln>
        </p:spPr>
        <p:txBody>
          <a:bodyPr>
            <a:spAutoFit/>
          </a:bodyPr>
          <a:lstStyle/>
          <a:p>
            <a:pPr algn="ctr" defTabSz="5121275"/>
            <a:r>
              <a:rPr lang="en-US" sz="2400"/>
              <a:t>The bronchoscopist indicates a target nodule (case  20349-3-24)</a:t>
            </a:r>
          </a:p>
        </p:txBody>
      </p:sp>
      <p:sp>
        <p:nvSpPr>
          <p:cNvPr id="2075" name="Text Box 1884"/>
          <p:cNvSpPr txBox="1">
            <a:spLocks noChangeArrowheads="1"/>
          </p:cNvSpPr>
          <p:nvPr/>
        </p:nvSpPr>
        <p:spPr bwMode="auto">
          <a:xfrm>
            <a:off x="9501188" y="23323565"/>
            <a:ext cx="6192837" cy="822325"/>
          </a:xfrm>
          <a:prstGeom prst="rect">
            <a:avLst/>
          </a:prstGeom>
          <a:noFill/>
          <a:ln w="9525">
            <a:noFill/>
            <a:miter lim="800000"/>
            <a:headEnd/>
            <a:tailEnd/>
          </a:ln>
        </p:spPr>
        <p:txBody>
          <a:bodyPr>
            <a:spAutoFit/>
          </a:bodyPr>
          <a:lstStyle/>
          <a:p>
            <a:pPr algn="dist" defTabSz="5121275"/>
            <a:r>
              <a:rPr lang="en-US" sz="2400"/>
              <a:t>A patient-specific 3D airway model is automatically extracted from the MDCT data  </a:t>
            </a:r>
          </a:p>
        </p:txBody>
      </p:sp>
      <p:sp>
        <p:nvSpPr>
          <p:cNvPr id="2076" name="Line 1951"/>
          <p:cNvSpPr>
            <a:spLocks noChangeShapeType="1"/>
          </p:cNvSpPr>
          <p:nvPr/>
        </p:nvSpPr>
        <p:spPr bwMode="auto">
          <a:xfrm>
            <a:off x="9667875" y="21140753"/>
            <a:ext cx="676275" cy="523875"/>
          </a:xfrm>
          <a:prstGeom prst="line">
            <a:avLst/>
          </a:prstGeom>
          <a:noFill/>
          <a:ln w="38100">
            <a:solidFill>
              <a:schemeClr val="tx1"/>
            </a:solidFill>
            <a:round/>
            <a:headEnd/>
            <a:tailEnd type="triangle" w="lg" len="med"/>
          </a:ln>
        </p:spPr>
        <p:txBody>
          <a:bodyPr/>
          <a:lstStyle/>
          <a:p>
            <a:endParaRPr lang="en-US"/>
          </a:p>
        </p:txBody>
      </p:sp>
      <p:sp>
        <p:nvSpPr>
          <p:cNvPr id="2077" name="Text Box 1952"/>
          <p:cNvSpPr txBox="1">
            <a:spLocks noChangeArrowheads="1"/>
          </p:cNvSpPr>
          <p:nvPr/>
        </p:nvSpPr>
        <p:spPr bwMode="auto">
          <a:xfrm>
            <a:off x="8697913" y="20256515"/>
            <a:ext cx="1462087" cy="954088"/>
          </a:xfrm>
          <a:prstGeom prst="rect">
            <a:avLst/>
          </a:prstGeom>
          <a:noFill/>
          <a:ln w="9525">
            <a:noFill/>
            <a:miter lim="800000"/>
            <a:headEnd/>
            <a:tailEnd/>
          </a:ln>
        </p:spPr>
        <p:txBody>
          <a:bodyPr>
            <a:spAutoFit/>
          </a:bodyPr>
          <a:lstStyle/>
          <a:p>
            <a:pPr defTabSz="5121275"/>
            <a:r>
              <a:rPr lang="en-US" sz="2800"/>
              <a:t>Target nodule</a:t>
            </a:r>
          </a:p>
        </p:txBody>
      </p:sp>
      <p:sp>
        <p:nvSpPr>
          <p:cNvPr id="2078" name="Text Box 1955"/>
          <p:cNvSpPr txBox="1">
            <a:spLocks noChangeArrowheads="1"/>
          </p:cNvSpPr>
          <p:nvPr/>
        </p:nvSpPr>
        <p:spPr bwMode="auto">
          <a:xfrm>
            <a:off x="1066800" y="30772115"/>
            <a:ext cx="6048375" cy="822325"/>
          </a:xfrm>
          <a:prstGeom prst="rect">
            <a:avLst/>
          </a:prstGeom>
          <a:noFill/>
          <a:ln w="9525">
            <a:noFill/>
            <a:miter lim="800000"/>
            <a:headEnd/>
            <a:tailEnd/>
          </a:ln>
        </p:spPr>
        <p:txBody>
          <a:bodyPr>
            <a:spAutoFit/>
          </a:bodyPr>
          <a:lstStyle/>
          <a:p>
            <a:pPr algn="ctr" defTabSz="5121275"/>
            <a:r>
              <a:rPr lang="en-US" sz="2400"/>
              <a:t>An optimal 3D route to the ROI (blue line) is determined automatically</a:t>
            </a:r>
          </a:p>
        </p:txBody>
      </p:sp>
      <p:sp>
        <p:nvSpPr>
          <p:cNvPr id="2079" name="Text Box 1956"/>
          <p:cNvSpPr txBox="1">
            <a:spLocks noChangeArrowheads="1"/>
          </p:cNvSpPr>
          <p:nvPr/>
        </p:nvSpPr>
        <p:spPr bwMode="auto">
          <a:xfrm>
            <a:off x="8990013" y="30589553"/>
            <a:ext cx="7056437" cy="1200150"/>
          </a:xfrm>
          <a:prstGeom prst="rect">
            <a:avLst/>
          </a:prstGeom>
          <a:noFill/>
          <a:ln w="9525">
            <a:noFill/>
            <a:miter lim="800000"/>
            <a:headEnd/>
            <a:tailEnd/>
          </a:ln>
        </p:spPr>
        <p:txBody>
          <a:bodyPr>
            <a:spAutoFit/>
          </a:bodyPr>
          <a:lstStyle/>
          <a:p>
            <a:pPr algn="dist" defTabSz="5121275"/>
            <a:r>
              <a:rPr lang="en-US" sz="2400"/>
              <a:t>A pre-bronchoscopy report provides pictures of each bifurcation along the route and an interactive movie of the entire route to preview the procedure.</a:t>
            </a:r>
          </a:p>
        </p:txBody>
      </p:sp>
      <p:sp>
        <p:nvSpPr>
          <p:cNvPr id="2080" name="Rectangle 1974"/>
          <p:cNvSpPr>
            <a:spLocks noChangeArrowheads="1"/>
          </p:cNvSpPr>
          <p:nvPr/>
        </p:nvSpPr>
        <p:spPr bwMode="auto">
          <a:xfrm>
            <a:off x="17278350" y="3935413"/>
            <a:ext cx="15738475" cy="4524375"/>
          </a:xfrm>
          <a:prstGeom prst="rect">
            <a:avLst/>
          </a:prstGeom>
          <a:noFill/>
          <a:ln w="9525">
            <a:noFill/>
            <a:miter lim="800000"/>
            <a:headEnd/>
            <a:tailEnd/>
          </a:ln>
        </p:spPr>
        <p:txBody>
          <a:bodyPr>
            <a:spAutoFit/>
          </a:bodyPr>
          <a:lstStyle/>
          <a:p>
            <a:pPr algn="just" defTabSz="5121275"/>
            <a:r>
              <a:rPr lang="en-US" sz="3200" b="1" dirty="0"/>
              <a:t>Stage 2: Live image-based </a:t>
            </a:r>
            <a:r>
              <a:rPr lang="en-US" sz="3200" b="1" dirty="0" smtClean="0"/>
              <a:t>guidance for ultrathin </a:t>
            </a:r>
            <a:r>
              <a:rPr lang="en-US" sz="3200" b="1" dirty="0" err="1" smtClean="0"/>
              <a:t>bronchoscopy</a:t>
            </a:r>
            <a:endParaRPr lang="en-US" sz="3200" b="1" dirty="0"/>
          </a:p>
          <a:p>
            <a:pPr algn="just" defTabSz="5121275"/>
            <a:r>
              <a:rPr lang="en-US" sz="3200" dirty="0"/>
              <a:t>In the bronchoscopy suite, </a:t>
            </a:r>
            <a:r>
              <a:rPr lang="en-US" sz="3200" dirty="0" smtClean="0"/>
              <a:t>the VNS computer was </a:t>
            </a:r>
            <a:r>
              <a:rPr lang="en-US" sz="3200" dirty="0"/>
              <a:t>interfaced to the </a:t>
            </a:r>
            <a:r>
              <a:rPr lang="en-US" sz="3200" dirty="0" smtClean="0"/>
              <a:t>bronchoscope’s video output. </a:t>
            </a:r>
            <a:r>
              <a:rPr lang="en-US" sz="3200" dirty="0"/>
              <a:t>We employed a 2.8-mm-diameter Olympus BF Type XP160F ultrathin </a:t>
            </a:r>
            <a:r>
              <a:rPr lang="en-US" sz="3200" dirty="0" err="1"/>
              <a:t>videobronchoscope</a:t>
            </a:r>
            <a:r>
              <a:rPr lang="en-US" sz="3200" dirty="0"/>
              <a:t>. Sampling procedures involved using either brushes or forceps. During the procedure, the bronchoscopist maneuvered the </a:t>
            </a:r>
            <a:r>
              <a:rPr lang="en-US" sz="3200" dirty="0" smtClean="0"/>
              <a:t>ultrathin bronchoscope </a:t>
            </a:r>
            <a:r>
              <a:rPr lang="en-US" sz="3200" dirty="0"/>
              <a:t>along the predefined </a:t>
            </a:r>
            <a:r>
              <a:rPr lang="en-US" sz="3200" dirty="0" err="1"/>
              <a:t>endobronchial</a:t>
            </a:r>
            <a:r>
              <a:rPr lang="en-US" sz="3200" dirty="0"/>
              <a:t> route using the continuously-updated graphical information </a:t>
            </a:r>
            <a:r>
              <a:rPr lang="en-US" sz="3200" dirty="0" smtClean="0"/>
              <a:t>provided </a:t>
            </a:r>
            <a:r>
              <a:rPr lang="en-US" sz="3200" dirty="0"/>
              <a:t>by the </a:t>
            </a:r>
            <a:r>
              <a:rPr lang="en-US" sz="3200" dirty="0" smtClean="0"/>
              <a:t>VNS computer </a:t>
            </a:r>
            <a:r>
              <a:rPr lang="en-US" sz="3200" dirty="0"/>
              <a:t>(Figure 1). The computer also displayed unambiguous graphical information at the final biopsy site.</a:t>
            </a:r>
          </a:p>
          <a:p>
            <a:pPr algn="just" defTabSz="5121275"/>
            <a:endParaRPr lang="en-US" sz="3200" dirty="0"/>
          </a:p>
        </p:txBody>
      </p:sp>
      <p:sp>
        <p:nvSpPr>
          <p:cNvPr id="2081" name="Text Box 495"/>
          <p:cNvSpPr txBox="1">
            <a:spLocks noChangeArrowheads="1"/>
          </p:cNvSpPr>
          <p:nvPr/>
        </p:nvSpPr>
        <p:spPr bwMode="auto">
          <a:xfrm>
            <a:off x="17059275" y="17152938"/>
            <a:ext cx="16489363" cy="830262"/>
          </a:xfrm>
          <a:prstGeom prst="rect">
            <a:avLst/>
          </a:prstGeom>
          <a:noFill/>
          <a:ln w="9525">
            <a:noFill/>
            <a:miter lim="800000"/>
            <a:headEnd/>
            <a:tailEnd/>
          </a:ln>
        </p:spPr>
        <p:txBody>
          <a:bodyPr>
            <a:spAutoFit/>
          </a:bodyPr>
          <a:lstStyle/>
          <a:p>
            <a:pPr algn="dist" defTabSz="5121275"/>
            <a:r>
              <a:rPr lang="en-US" sz="2400" b="1" dirty="0"/>
              <a:t>Figure 1:</a:t>
            </a:r>
            <a:r>
              <a:rPr lang="en-US" sz="2400" dirty="0"/>
              <a:t> Computer display of the </a:t>
            </a:r>
            <a:r>
              <a:rPr lang="en-US" sz="2400" dirty="0" smtClean="0"/>
              <a:t>VNS captured </a:t>
            </a:r>
            <a:r>
              <a:rPr lang="en-US" sz="2400" dirty="0"/>
              <a:t>during a live procedure (case 20349-3-24). The blue line is the route to the </a:t>
            </a:r>
            <a:r>
              <a:rPr lang="en-US" sz="2400" dirty="0" smtClean="0"/>
              <a:t>red </a:t>
            </a:r>
            <a:r>
              <a:rPr lang="en-US" sz="2400" dirty="0"/>
              <a:t>target nodule. The line clearly and unambiguously leads the </a:t>
            </a:r>
            <a:r>
              <a:rPr lang="en-US" sz="2400" dirty="0" err="1"/>
              <a:t>bronchoscopist</a:t>
            </a:r>
            <a:r>
              <a:rPr lang="en-US" sz="2400" dirty="0"/>
              <a:t> to the </a:t>
            </a:r>
            <a:r>
              <a:rPr lang="en-US" sz="2400" dirty="0" smtClean="0"/>
              <a:t>target.</a:t>
            </a:r>
            <a:endParaRPr lang="en-US" sz="2400" dirty="0"/>
          </a:p>
        </p:txBody>
      </p:sp>
      <p:sp>
        <p:nvSpPr>
          <p:cNvPr id="2082" name="Rectangle 1868"/>
          <p:cNvSpPr>
            <a:spLocks noChangeArrowheads="1"/>
          </p:cNvSpPr>
          <p:nvPr/>
        </p:nvSpPr>
        <p:spPr bwMode="auto">
          <a:xfrm>
            <a:off x="701675" y="14169932"/>
            <a:ext cx="15738475" cy="3539430"/>
          </a:xfrm>
          <a:prstGeom prst="rect">
            <a:avLst/>
          </a:prstGeom>
          <a:noFill/>
          <a:ln w="9525">
            <a:noFill/>
            <a:miter lim="800000"/>
            <a:headEnd/>
            <a:tailEnd/>
          </a:ln>
        </p:spPr>
        <p:txBody>
          <a:bodyPr>
            <a:spAutoFit/>
          </a:bodyPr>
          <a:lstStyle/>
          <a:p>
            <a:pPr algn="just" defTabSz="5121275"/>
            <a:r>
              <a:rPr lang="en-US" sz="3200" b="1" dirty="0"/>
              <a:t>Stage 1: Procedure planning</a:t>
            </a:r>
          </a:p>
          <a:p>
            <a:pPr algn="just" defTabSz="5121275"/>
            <a:r>
              <a:rPr lang="en-US" sz="3200" dirty="0" smtClean="0"/>
              <a:t>The bronchoscopist selected a region of interest (ROI) on a patient's three-dimensional (3D) MDCT chest scan. Next, VNS automatic methods defined the 3D </a:t>
            </a:r>
            <a:r>
              <a:rPr lang="en-US" sz="3200" dirty="0" err="1" smtClean="0"/>
              <a:t>tracheobronchial</a:t>
            </a:r>
            <a:r>
              <a:rPr lang="en-US" sz="3200" dirty="0" smtClean="0"/>
              <a:t> tree, endoluminal airway surfaces, and an optimal airway route for navigating the bronchoscope to the lesion. The bronchoscopist interactively previewed the procedure plan on the VNS computer to identify potential navigation difficulties and selected a tissue sampling technique.</a:t>
            </a:r>
            <a:endParaRPr lang="en-US" sz="3200" dirty="0"/>
          </a:p>
        </p:txBody>
      </p:sp>
      <p:pic>
        <p:nvPicPr>
          <p:cNvPr id="2083" name="Picture 71" descr="20349_3_25_tough_turn_video_rendering"/>
          <p:cNvPicPr>
            <a:picLocks noChangeAspect="1" noChangeArrowheads="1"/>
          </p:cNvPicPr>
          <p:nvPr/>
        </p:nvPicPr>
        <p:blipFill>
          <a:blip r:embed="rId8" cstate="print"/>
          <a:srcRect/>
          <a:stretch>
            <a:fillRect/>
          </a:stretch>
        </p:blipFill>
        <p:spPr bwMode="auto">
          <a:xfrm>
            <a:off x="43640622" y="7367463"/>
            <a:ext cx="4966014" cy="2549918"/>
          </a:xfrm>
          <a:prstGeom prst="rect">
            <a:avLst/>
          </a:prstGeom>
          <a:noFill/>
          <a:ln w="9525">
            <a:noFill/>
            <a:miter lim="800000"/>
            <a:headEnd/>
            <a:tailEnd/>
          </a:ln>
        </p:spPr>
      </p:pic>
      <p:pic>
        <p:nvPicPr>
          <p:cNvPr id="2084" name="Picture 72" descr="20349_3_25_tough_turn_global_closeup_annotated"/>
          <p:cNvPicPr>
            <a:picLocks noChangeAspect="1" noChangeArrowheads="1"/>
          </p:cNvPicPr>
          <p:nvPr/>
        </p:nvPicPr>
        <p:blipFill>
          <a:blip r:embed="rId9" cstate="print"/>
          <a:srcRect/>
          <a:stretch>
            <a:fillRect/>
          </a:stretch>
        </p:blipFill>
        <p:spPr bwMode="auto">
          <a:xfrm>
            <a:off x="45030665" y="3752850"/>
            <a:ext cx="3538898" cy="3432048"/>
          </a:xfrm>
          <a:prstGeom prst="rect">
            <a:avLst/>
          </a:prstGeom>
          <a:noFill/>
          <a:ln w="9525">
            <a:noFill/>
            <a:miter lim="800000"/>
            <a:headEnd/>
            <a:tailEnd/>
          </a:ln>
        </p:spPr>
      </p:pic>
      <p:pic>
        <p:nvPicPr>
          <p:cNvPr id="2085" name="Picture 75"/>
          <p:cNvPicPr>
            <a:picLocks noChangeAspect="1" noChangeArrowheads="1"/>
          </p:cNvPicPr>
          <p:nvPr/>
        </p:nvPicPr>
        <p:blipFill>
          <a:blip r:embed="rId10" cstate="print"/>
          <a:srcRect/>
          <a:stretch>
            <a:fillRect/>
          </a:stretch>
        </p:blipFill>
        <p:spPr bwMode="auto">
          <a:xfrm>
            <a:off x="1049338" y="24345915"/>
            <a:ext cx="6297612" cy="6364288"/>
          </a:xfrm>
          <a:prstGeom prst="rect">
            <a:avLst/>
          </a:prstGeom>
          <a:noFill/>
          <a:ln w="9525">
            <a:noFill/>
            <a:miter lim="800000"/>
            <a:headEnd/>
            <a:tailEnd/>
          </a:ln>
        </p:spPr>
      </p:pic>
      <p:pic>
        <p:nvPicPr>
          <p:cNvPr id="2086" name="Picture 79"/>
          <p:cNvPicPr>
            <a:picLocks noChangeAspect="1" noChangeArrowheads="1"/>
          </p:cNvPicPr>
          <p:nvPr/>
        </p:nvPicPr>
        <p:blipFill>
          <a:blip r:embed="rId11" cstate="print"/>
          <a:srcRect/>
          <a:stretch>
            <a:fillRect/>
          </a:stretch>
        </p:blipFill>
        <p:spPr bwMode="auto">
          <a:xfrm>
            <a:off x="8588375" y="24957103"/>
            <a:ext cx="7875588" cy="5343525"/>
          </a:xfrm>
          <a:prstGeom prst="rect">
            <a:avLst/>
          </a:prstGeom>
          <a:noFill/>
          <a:ln w="9525">
            <a:noFill/>
            <a:miter lim="800000"/>
            <a:headEnd/>
            <a:tailEnd/>
          </a:ln>
        </p:spPr>
      </p:pic>
      <p:sp>
        <p:nvSpPr>
          <p:cNvPr id="80" name="Rectangle 79"/>
          <p:cNvSpPr>
            <a:spLocks noChangeArrowheads="1"/>
          </p:cNvSpPr>
          <p:nvPr/>
        </p:nvSpPr>
        <p:spPr bwMode="auto">
          <a:xfrm>
            <a:off x="17314747" y="22264767"/>
            <a:ext cx="16942033" cy="4524315"/>
          </a:xfrm>
          <a:prstGeom prst="rect">
            <a:avLst/>
          </a:prstGeom>
          <a:noFill/>
          <a:ln w="9525">
            <a:noFill/>
            <a:miter lim="800000"/>
            <a:headEnd/>
            <a:tailEnd/>
          </a:ln>
        </p:spPr>
        <p:txBody>
          <a:bodyPr wrap="square">
            <a:spAutoFit/>
          </a:bodyPr>
          <a:lstStyle/>
          <a:p>
            <a:pPr marL="1004888" lvl="1" indent="-598488" defTabSz="5121275">
              <a:defRPr/>
            </a:pPr>
            <a:r>
              <a:rPr lang="en-US" sz="3200" b="1" dirty="0" smtClean="0"/>
              <a:t>Results:</a:t>
            </a:r>
            <a:endParaRPr lang="en-US" sz="3200" b="1" dirty="0"/>
          </a:p>
          <a:p>
            <a:pPr marL="1004888" lvl="1" indent="-598488" defTabSz="5121275">
              <a:buFont typeface="Arial" pitchFamily="34" charset="0"/>
              <a:buChar char="•"/>
              <a:defRPr/>
            </a:pPr>
            <a:r>
              <a:rPr lang="en-US" sz="3200" dirty="0"/>
              <a:t>45 </a:t>
            </a:r>
            <a:r>
              <a:rPr lang="en-US" sz="3200" dirty="0" smtClean="0"/>
              <a:t>target sites </a:t>
            </a:r>
            <a:r>
              <a:rPr lang="en-US" sz="3200" dirty="0"/>
              <a:t>from 30 different </a:t>
            </a:r>
            <a:r>
              <a:rPr lang="en-US" sz="3200" dirty="0" smtClean="0"/>
              <a:t>cases considered for ultrathin </a:t>
            </a:r>
            <a:r>
              <a:rPr lang="en-US" sz="3200" dirty="0" err="1" smtClean="0"/>
              <a:t>bronchoscopy</a:t>
            </a:r>
            <a:r>
              <a:rPr lang="en-US" sz="3200" dirty="0" smtClean="0"/>
              <a:t>.</a:t>
            </a:r>
            <a:endParaRPr lang="en-US" sz="3200" dirty="0"/>
          </a:p>
          <a:p>
            <a:pPr marL="1004888" indent="-598488" defTabSz="5121275">
              <a:buFont typeface="Arial" pitchFamily="34" charset="0"/>
              <a:buChar char="•"/>
              <a:defRPr/>
            </a:pPr>
            <a:r>
              <a:rPr lang="en-US" sz="3200" dirty="0"/>
              <a:t>Excellent procedure </a:t>
            </a:r>
            <a:r>
              <a:rPr lang="en-US" sz="3200" dirty="0" smtClean="0"/>
              <a:t>planning: average navigation depth: </a:t>
            </a:r>
            <a:r>
              <a:rPr lang="en-US" sz="3200" dirty="0"/>
              <a:t>9.8 ± </a:t>
            </a:r>
            <a:r>
              <a:rPr lang="en-US" sz="3200" dirty="0" smtClean="0"/>
              <a:t>2.2 airways.</a:t>
            </a:r>
            <a:endParaRPr lang="en-US" sz="3200" dirty="0"/>
          </a:p>
          <a:p>
            <a:pPr marL="1004888" indent="-598488" defTabSz="5121275">
              <a:buFont typeface="Arial" pitchFamily="34" charset="0"/>
              <a:buChar char="•"/>
              <a:defRPr/>
            </a:pPr>
            <a:r>
              <a:rPr lang="en-US" sz="3200" dirty="0" smtClean="0"/>
              <a:t>Guidance successful for </a:t>
            </a:r>
            <a:r>
              <a:rPr lang="en-US" sz="3200" dirty="0"/>
              <a:t>40/45 </a:t>
            </a:r>
            <a:r>
              <a:rPr lang="en-US" sz="3200" dirty="0" smtClean="0"/>
              <a:t>(88%) sites navigated on average </a:t>
            </a:r>
            <a:r>
              <a:rPr lang="en-US" sz="3200" dirty="0"/>
              <a:t>8.0 ± </a:t>
            </a:r>
            <a:r>
              <a:rPr lang="en-US" sz="3200" dirty="0" smtClean="0"/>
              <a:t>2.0 airways.</a:t>
            </a:r>
            <a:endParaRPr lang="en-US" sz="3200" dirty="0"/>
          </a:p>
          <a:p>
            <a:pPr marL="1462088" lvl="1" indent="-598488" defTabSz="5121275">
              <a:buFont typeface="Arial" pitchFamily="34" charset="0"/>
              <a:buChar char="−"/>
              <a:defRPr/>
            </a:pPr>
            <a:r>
              <a:rPr lang="en-US" sz="3200" dirty="0"/>
              <a:t>10 </a:t>
            </a:r>
            <a:r>
              <a:rPr lang="en-US" sz="3200" dirty="0" smtClean="0"/>
              <a:t>sites were situated in airway </a:t>
            </a:r>
            <a:r>
              <a:rPr lang="en-US" sz="3200" dirty="0"/>
              <a:t>generation </a:t>
            </a:r>
            <a:r>
              <a:rPr lang="en-US" sz="3200" dirty="0" smtClean="0"/>
              <a:t>10 or beyond.</a:t>
            </a:r>
            <a:endParaRPr lang="en-US" sz="3200" dirty="0"/>
          </a:p>
          <a:p>
            <a:pPr marL="1004888" indent="-598488" defTabSz="5121275">
              <a:buFont typeface="Arial" pitchFamily="34" charset="0"/>
              <a:buChar char="•"/>
              <a:defRPr/>
            </a:pPr>
            <a:r>
              <a:rPr lang="en-US" sz="3200" dirty="0"/>
              <a:t>Time to first sample: 6:48 ± 5:40 </a:t>
            </a:r>
            <a:r>
              <a:rPr lang="en-US" sz="3200" dirty="0" smtClean="0"/>
              <a:t>min (0:50 – 32:07 min).</a:t>
            </a:r>
            <a:endParaRPr lang="en-US" sz="3200" dirty="0"/>
          </a:p>
          <a:p>
            <a:pPr marL="1462088" lvl="1" indent="-598488" defTabSz="5121275">
              <a:buFont typeface="Arial" pitchFamily="34" charset="0"/>
              <a:buChar char="−"/>
              <a:defRPr/>
            </a:pPr>
            <a:r>
              <a:rPr lang="en-US" sz="3200" dirty="0" smtClean="0"/>
              <a:t>19/45 (42%) of the target sites took less than 5:00 min.</a:t>
            </a:r>
          </a:p>
          <a:p>
            <a:pPr marL="1462088" lvl="1" indent="-598488" defTabSz="5121275">
              <a:buFont typeface="Arial" pitchFamily="34" charset="0"/>
              <a:buChar char="−"/>
              <a:defRPr/>
            </a:pPr>
            <a:r>
              <a:rPr lang="en-US" sz="3200" dirty="0" smtClean="0"/>
              <a:t>36/45 (80%) of the target sites took less than 10:00 min.</a:t>
            </a:r>
          </a:p>
          <a:p>
            <a:pPr marL="1462088" lvl="1" indent="-598488" defTabSz="5121275">
              <a:buFont typeface="Arial" pitchFamily="34" charset="0"/>
              <a:buChar char="−"/>
              <a:defRPr/>
            </a:pPr>
            <a:r>
              <a:rPr lang="en-US" sz="3200" dirty="0" smtClean="0"/>
              <a:t>A few outliers took considerable time; e.g., case 25 : 32:07 min, case 24 : 20:45 min.</a:t>
            </a:r>
            <a:endParaRPr lang="en-US" sz="3200" dirty="0"/>
          </a:p>
        </p:txBody>
      </p:sp>
      <p:sp>
        <p:nvSpPr>
          <p:cNvPr id="81" name="Rectangle 80"/>
          <p:cNvSpPr>
            <a:spLocks noChangeArrowheads="1"/>
          </p:cNvSpPr>
          <p:nvPr/>
        </p:nvSpPr>
        <p:spPr bwMode="auto">
          <a:xfrm>
            <a:off x="17351262" y="27267048"/>
            <a:ext cx="16832493" cy="4524315"/>
          </a:xfrm>
          <a:prstGeom prst="rect">
            <a:avLst/>
          </a:prstGeom>
          <a:noFill/>
          <a:ln w="9525">
            <a:noFill/>
            <a:miter lim="800000"/>
            <a:headEnd/>
            <a:tailEnd/>
          </a:ln>
        </p:spPr>
        <p:txBody>
          <a:bodyPr wrap="square">
            <a:spAutoFit/>
          </a:bodyPr>
          <a:lstStyle/>
          <a:p>
            <a:pPr indent="355600" defTabSz="5121275">
              <a:defRPr/>
            </a:pPr>
            <a:r>
              <a:rPr lang="en-US" sz="3200" b="1" dirty="0"/>
              <a:t>Study challenges:</a:t>
            </a:r>
          </a:p>
          <a:p>
            <a:pPr marL="863600" indent="-508000" defTabSz="5121275">
              <a:buFont typeface="Arial" pitchFamily="34" charset="0"/>
              <a:buChar char="•"/>
              <a:defRPr/>
            </a:pPr>
            <a:r>
              <a:rPr lang="en-US" sz="3200" dirty="0"/>
              <a:t>Some ultrathin bronchoscope maneuvers were </a:t>
            </a:r>
            <a:r>
              <a:rPr lang="en-US" sz="3200" dirty="0" smtClean="0"/>
              <a:t>difficult, </a:t>
            </a:r>
            <a:r>
              <a:rPr lang="en-US" sz="3200" dirty="0"/>
              <a:t>needing multiple attempts to </a:t>
            </a:r>
            <a:r>
              <a:rPr lang="en-US" sz="3200" dirty="0" smtClean="0"/>
              <a:t>complete – independent of  image-guided bronchoscopy (Figure 2).</a:t>
            </a:r>
            <a:endParaRPr lang="en-US" sz="3200" dirty="0"/>
          </a:p>
          <a:p>
            <a:pPr marL="863600" indent="-508000" defTabSz="5121275">
              <a:buFont typeface="Arial" pitchFamily="34" charset="0"/>
              <a:buChar char="•"/>
              <a:defRPr/>
            </a:pPr>
            <a:r>
              <a:rPr lang="en-US" sz="3200" dirty="0"/>
              <a:t>Often the </a:t>
            </a:r>
            <a:r>
              <a:rPr lang="en-US" sz="3200" dirty="0" smtClean="0"/>
              <a:t>ultrathin bronchoscope </a:t>
            </a:r>
            <a:r>
              <a:rPr lang="en-US" sz="3200" dirty="0"/>
              <a:t>could be guided but not navigated to the final destination because of small airway </a:t>
            </a:r>
            <a:r>
              <a:rPr lang="en-US" sz="3200" dirty="0" smtClean="0"/>
              <a:t>size.</a:t>
            </a:r>
            <a:endParaRPr lang="en-US" sz="3200" dirty="0"/>
          </a:p>
          <a:p>
            <a:pPr marL="863600" indent="-508000" defTabSz="5121275">
              <a:buFont typeface="Arial" pitchFamily="34" charset="0"/>
              <a:buChar char="•"/>
              <a:defRPr/>
            </a:pPr>
            <a:r>
              <a:rPr lang="en-US" sz="3200" dirty="0" smtClean="0"/>
              <a:t>Tissue </a:t>
            </a:r>
            <a:r>
              <a:rPr lang="en-US" sz="3200" dirty="0"/>
              <a:t>sampling definitely difficult and limited.</a:t>
            </a:r>
          </a:p>
          <a:p>
            <a:pPr marL="1320800" lvl="1" indent="-508000" defTabSz="5121275">
              <a:buFont typeface="Arial" pitchFamily="34" charset="0"/>
              <a:buChar char="−"/>
              <a:defRPr/>
            </a:pPr>
            <a:r>
              <a:rPr lang="en-US" sz="3200" dirty="0" smtClean="0"/>
              <a:t>Only a </a:t>
            </a:r>
            <a:r>
              <a:rPr lang="en-US" sz="3200" dirty="0"/>
              <a:t>forceps and </a:t>
            </a:r>
            <a:r>
              <a:rPr lang="en-US" sz="3200" dirty="0" smtClean="0"/>
              <a:t>brush available for the Olympus </a:t>
            </a:r>
            <a:r>
              <a:rPr lang="en-US" sz="3200" dirty="0"/>
              <a:t>BF Type XP160F </a:t>
            </a:r>
            <a:r>
              <a:rPr lang="en-US" sz="3200" dirty="0" smtClean="0"/>
              <a:t>bronchoscope.</a:t>
            </a:r>
            <a:endParaRPr lang="en-US" sz="3200" dirty="0"/>
          </a:p>
          <a:p>
            <a:pPr marL="863600" indent="-508000" defTabSz="5121275">
              <a:buFont typeface="Arial" pitchFamily="34" charset="0"/>
              <a:buChar char="•"/>
              <a:defRPr/>
            </a:pPr>
            <a:r>
              <a:rPr lang="en-US" sz="3200" dirty="0" smtClean="0"/>
              <a:t>Breathing-cycle-dependent collapse of airways made maneuver of the ultrathin bronchoscope difficult and thus </a:t>
            </a:r>
            <a:r>
              <a:rPr lang="en-US" sz="3200" dirty="0"/>
              <a:t>led to increased </a:t>
            </a:r>
            <a:r>
              <a:rPr lang="en-US" sz="3200" dirty="0" smtClean="0"/>
              <a:t>guidance </a:t>
            </a:r>
            <a:r>
              <a:rPr lang="en-US" sz="3200" dirty="0"/>
              <a:t>time (Figure 3</a:t>
            </a:r>
            <a:r>
              <a:rPr lang="en-US" sz="3200" dirty="0" smtClean="0"/>
              <a:t>).</a:t>
            </a:r>
            <a:endParaRPr lang="en-US" sz="3200" dirty="0"/>
          </a:p>
        </p:txBody>
      </p:sp>
      <p:sp>
        <p:nvSpPr>
          <p:cNvPr id="2089" name="Text Box 495"/>
          <p:cNvSpPr txBox="1">
            <a:spLocks noChangeArrowheads="1"/>
          </p:cNvSpPr>
          <p:nvPr/>
        </p:nvSpPr>
        <p:spPr bwMode="auto">
          <a:xfrm>
            <a:off x="34183755" y="10361529"/>
            <a:ext cx="16489362" cy="3046988"/>
          </a:xfrm>
          <a:prstGeom prst="rect">
            <a:avLst/>
          </a:prstGeom>
          <a:noFill/>
          <a:ln w="9525">
            <a:noFill/>
            <a:miter lim="800000"/>
            <a:headEnd/>
            <a:tailEnd/>
          </a:ln>
        </p:spPr>
        <p:txBody>
          <a:bodyPr>
            <a:spAutoFit/>
          </a:bodyPr>
          <a:lstStyle/>
          <a:p>
            <a:pPr defTabSz="5121275"/>
            <a:r>
              <a:rPr lang="en-US" sz="2400" b="1" dirty="0"/>
              <a:t>Figure 2</a:t>
            </a:r>
            <a:r>
              <a:rPr lang="en-US" sz="2400" b="1" dirty="0" smtClean="0"/>
              <a:t>: Example of a difficult maneuver due to a sharp branching angle.</a:t>
            </a:r>
            <a:r>
              <a:rPr lang="en-US" sz="2400" dirty="0" smtClean="0"/>
              <a:t> (A) Global airway tree rendering, where  blue line represents preplanned route, target nodule in green, and arrow indicates the location of the difficult turn.         (B) A close-up view of the tree from (A). (C) A </a:t>
            </a:r>
            <a:r>
              <a:rPr lang="en-US" sz="2400" dirty="0" err="1" smtClean="0"/>
              <a:t>bronchoscopic</a:t>
            </a:r>
            <a:r>
              <a:rPr lang="en-US" sz="2400" dirty="0" smtClean="0"/>
              <a:t> video frame and corresponding VB rendering depicting the turn. The longest guidance time (32:07 min) in the study involved a nodule located 8 airway generations deep in the LUL (case 20349-3-25). The majority of the guidance time involved completing a single bronchoscope maneuver.  The bronchoscopist had to insert the bronchoscope into a small orifice at an unusually sharp branching angle. As indicated by the blue line, the bronchoscopist must enter the top bronchus. The route was clear to the bronchoscopist, but the maneuver required many attempts. </a:t>
            </a:r>
            <a:endParaRPr lang="en-US" sz="2400" dirty="0"/>
          </a:p>
        </p:txBody>
      </p:sp>
      <p:sp>
        <p:nvSpPr>
          <p:cNvPr id="2091" name="Text Box 495"/>
          <p:cNvSpPr txBox="1">
            <a:spLocks noChangeArrowheads="1"/>
          </p:cNvSpPr>
          <p:nvPr/>
        </p:nvSpPr>
        <p:spPr bwMode="auto">
          <a:xfrm>
            <a:off x="44991603" y="13538160"/>
            <a:ext cx="6214797" cy="4524315"/>
          </a:xfrm>
          <a:prstGeom prst="rect">
            <a:avLst/>
          </a:prstGeom>
          <a:noFill/>
          <a:ln w="9525">
            <a:noFill/>
            <a:miter lim="800000"/>
            <a:headEnd/>
            <a:tailEnd/>
          </a:ln>
        </p:spPr>
        <p:txBody>
          <a:bodyPr wrap="square">
            <a:spAutoFit/>
          </a:bodyPr>
          <a:lstStyle/>
          <a:p>
            <a:pPr defTabSz="5121275"/>
            <a:r>
              <a:rPr lang="en-US" sz="2400" b="1" dirty="0"/>
              <a:t>Figure 3</a:t>
            </a:r>
            <a:r>
              <a:rPr lang="en-US" sz="2400" b="1" dirty="0" smtClean="0"/>
              <a:t>: Example of a difficult maneuver due to intermittent airway collapse.       </a:t>
            </a:r>
            <a:r>
              <a:rPr lang="en-US" sz="2400" dirty="0" smtClean="0"/>
              <a:t>(A) Global airway tree rendering, where blue line is the preplanned route, target nodule in blue, and arrow indicates the location of the collapsed airway. (B) Video frame depicting the collapsed airway highlighted by a red ellipse side-by-side with the corresponding VB view.  (C) Video frame depicting the opened airway highlighted by a green ellipse side-by-side with the corresponding VB view (case 20349-3-28). </a:t>
            </a:r>
            <a:endParaRPr lang="en-US" sz="2400" dirty="0"/>
          </a:p>
        </p:txBody>
      </p:sp>
      <p:sp>
        <p:nvSpPr>
          <p:cNvPr id="2092" name="Text Box 1981"/>
          <p:cNvSpPr txBox="1">
            <a:spLocks noChangeArrowheads="1"/>
          </p:cNvSpPr>
          <p:nvPr/>
        </p:nvSpPr>
        <p:spPr bwMode="auto">
          <a:xfrm>
            <a:off x="25384122" y="9375678"/>
            <a:ext cx="1862163" cy="519113"/>
          </a:xfrm>
          <a:prstGeom prst="rect">
            <a:avLst/>
          </a:prstGeom>
          <a:solidFill>
            <a:schemeClr val="bg1">
              <a:alpha val="67000"/>
            </a:schemeClr>
          </a:solidFill>
          <a:ln w="9525">
            <a:noFill/>
            <a:miter lim="800000"/>
            <a:headEnd/>
            <a:tailEnd/>
          </a:ln>
        </p:spPr>
        <p:txBody>
          <a:bodyPr wrap="square">
            <a:spAutoFit/>
          </a:bodyPr>
          <a:lstStyle/>
          <a:p>
            <a:pPr defTabSz="5121275"/>
            <a:r>
              <a:rPr lang="en-US" sz="2800" dirty="0"/>
              <a:t>Live </a:t>
            </a:r>
            <a:r>
              <a:rPr lang="en-US" sz="2800" dirty="0" smtClean="0"/>
              <a:t>video</a:t>
            </a:r>
            <a:endParaRPr lang="en-US" sz="2800" dirty="0"/>
          </a:p>
        </p:txBody>
      </p:sp>
      <p:sp>
        <p:nvSpPr>
          <p:cNvPr id="2093" name="Text Box 1982"/>
          <p:cNvSpPr txBox="1">
            <a:spLocks noChangeArrowheads="1"/>
          </p:cNvSpPr>
          <p:nvPr/>
        </p:nvSpPr>
        <p:spPr bwMode="auto">
          <a:xfrm>
            <a:off x="28925883" y="9363640"/>
            <a:ext cx="2848014" cy="523220"/>
          </a:xfrm>
          <a:prstGeom prst="rect">
            <a:avLst/>
          </a:prstGeom>
          <a:solidFill>
            <a:schemeClr val="bg1">
              <a:alpha val="46000"/>
            </a:schemeClr>
          </a:solidFill>
          <a:ln w="9525">
            <a:noFill/>
            <a:miter lim="800000"/>
            <a:headEnd/>
            <a:tailEnd/>
          </a:ln>
        </p:spPr>
        <p:txBody>
          <a:bodyPr wrap="square">
            <a:spAutoFit/>
          </a:bodyPr>
          <a:lstStyle/>
          <a:p>
            <a:pPr defTabSz="5121275"/>
            <a:r>
              <a:rPr lang="en-US" sz="2800"/>
              <a:t>Current VB view</a:t>
            </a:r>
          </a:p>
        </p:txBody>
      </p:sp>
      <p:sp>
        <p:nvSpPr>
          <p:cNvPr id="2094" name="Text Box 1984"/>
          <p:cNvSpPr txBox="1">
            <a:spLocks noChangeArrowheads="1"/>
          </p:cNvSpPr>
          <p:nvPr/>
        </p:nvSpPr>
        <p:spPr bwMode="auto">
          <a:xfrm>
            <a:off x="25420635" y="16130583"/>
            <a:ext cx="2263806" cy="523220"/>
          </a:xfrm>
          <a:prstGeom prst="rect">
            <a:avLst/>
          </a:prstGeom>
          <a:solidFill>
            <a:schemeClr val="bg1">
              <a:alpha val="67000"/>
            </a:schemeClr>
          </a:solidFill>
          <a:ln w="9525">
            <a:noFill/>
            <a:miter lim="800000"/>
            <a:headEnd/>
            <a:tailEnd/>
          </a:ln>
        </p:spPr>
        <p:txBody>
          <a:bodyPr wrap="square">
            <a:spAutoFit/>
          </a:bodyPr>
          <a:lstStyle/>
          <a:p>
            <a:pPr defTabSz="5121275"/>
            <a:r>
              <a:rPr lang="en-US" sz="2800" dirty="0" smtClean="0"/>
              <a:t>Frozen video</a:t>
            </a:r>
            <a:endParaRPr lang="en-US" sz="2800" dirty="0"/>
          </a:p>
        </p:txBody>
      </p:sp>
      <p:sp>
        <p:nvSpPr>
          <p:cNvPr id="2095" name="Text Box 1985"/>
          <p:cNvSpPr txBox="1">
            <a:spLocks noChangeArrowheads="1"/>
          </p:cNvSpPr>
          <p:nvPr/>
        </p:nvSpPr>
        <p:spPr bwMode="auto">
          <a:xfrm>
            <a:off x="28889370" y="16094070"/>
            <a:ext cx="2701962" cy="523220"/>
          </a:xfrm>
          <a:prstGeom prst="rect">
            <a:avLst/>
          </a:prstGeom>
          <a:solidFill>
            <a:schemeClr val="bg1">
              <a:alpha val="46000"/>
            </a:schemeClr>
          </a:solidFill>
          <a:ln w="9525">
            <a:noFill/>
            <a:miter lim="800000"/>
            <a:headEnd/>
            <a:tailEnd/>
          </a:ln>
        </p:spPr>
        <p:txBody>
          <a:bodyPr wrap="square">
            <a:spAutoFit/>
          </a:bodyPr>
          <a:lstStyle/>
          <a:p>
            <a:pPr defTabSz="5121275"/>
            <a:r>
              <a:rPr lang="en-US" sz="2800" dirty="0" smtClean="0"/>
              <a:t>Frozen </a:t>
            </a:r>
            <a:r>
              <a:rPr lang="en-US" sz="2800" dirty="0"/>
              <a:t>VB view</a:t>
            </a:r>
          </a:p>
        </p:txBody>
      </p:sp>
      <p:sp>
        <p:nvSpPr>
          <p:cNvPr id="2096" name="Text Box 1975"/>
          <p:cNvSpPr txBox="1">
            <a:spLocks noChangeArrowheads="1"/>
          </p:cNvSpPr>
          <p:nvPr/>
        </p:nvSpPr>
        <p:spPr bwMode="auto">
          <a:xfrm>
            <a:off x="18008600" y="15363825"/>
            <a:ext cx="1908175" cy="946150"/>
          </a:xfrm>
          <a:prstGeom prst="rect">
            <a:avLst/>
          </a:prstGeom>
          <a:noFill/>
          <a:ln w="9525">
            <a:noFill/>
            <a:miter lim="800000"/>
            <a:headEnd/>
            <a:tailEnd/>
          </a:ln>
        </p:spPr>
        <p:txBody>
          <a:bodyPr>
            <a:spAutoFit/>
          </a:bodyPr>
          <a:lstStyle/>
          <a:p>
            <a:pPr defTabSz="5121275"/>
            <a:r>
              <a:rPr lang="en-US" sz="2800">
                <a:solidFill>
                  <a:schemeClr val="bg1"/>
                </a:solidFill>
              </a:rPr>
              <a:t>Target nodule</a:t>
            </a:r>
          </a:p>
        </p:txBody>
      </p:sp>
      <p:sp>
        <p:nvSpPr>
          <p:cNvPr id="2097" name="Line 1976"/>
          <p:cNvSpPr>
            <a:spLocks noChangeShapeType="1"/>
          </p:cNvSpPr>
          <p:nvPr/>
        </p:nvSpPr>
        <p:spPr bwMode="auto">
          <a:xfrm flipH="1" flipV="1">
            <a:off x="18191163" y="14852650"/>
            <a:ext cx="365125" cy="584200"/>
          </a:xfrm>
          <a:prstGeom prst="line">
            <a:avLst/>
          </a:prstGeom>
          <a:noFill/>
          <a:ln w="9525">
            <a:solidFill>
              <a:schemeClr val="bg1"/>
            </a:solidFill>
            <a:round/>
            <a:headEnd/>
            <a:tailEnd type="triangle" w="med" len="med"/>
          </a:ln>
        </p:spPr>
        <p:txBody>
          <a:bodyPr/>
          <a:lstStyle/>
          <a:p>
            <a:endParaRPr lang="en-US"/>
          </a:p>
        </p:txBody>
      </p:sp>
      <p:sp>
        <p:nvSpPr>
          <p:cNvPr id="2098" name="Text Box 1977"/>
          <p:cNvSpPr txBox="1">
            <a:spLocks noChangeArrowheads="1"/>
          </p:cNvSpPr>
          <p:nvPr/>
        </p:nvSpPr>
        <p:spPr bwMode="auto">
          <a:xfrm>
            <a:off x="22426613" y="6089650"/>
            <a:ext cx="2305050" cy="519113"/>
          </a:xfrm>
          <a:prstGeom prst="rect">
            <a:avLst/>
          </a:prstGeom>
          <a:noFill/>
          <a:ln w="9525">
            <a:noFill/>
            <a:miter lim="800000"/>
            <a:headEnd/>
            <a:tailEnd/>
          </a:ln>
        </p:spPr>
        <p:txBody>
          <a:bodyPr>
            <a:spAutoFit/>
          </a:bodyPr>
          <a:lstStyle/>
          <a:p>
            <a:pPr defTabSz="5121275"/>
            <a:r>
              <a:rPr lang="en-US" sz="2800">
                <a:solidFill>
                  <a:schemeClr val="bg1"/>
                </a:solidFill>
              </a:rPr>
              <a:t>3D route</a:t>
            </a:r>
          </a:p>
        </p:txBody>
      </p:sp>
      <p:sp>
        <p:nvSpPr>
          <p:cNvPr id="2099" name="Line 1978"/>
          <p:cNvSpPr>
            <a:spLocks noChangeShapeType="1"/>
          </p:cNvSpPr>
          <p:nvPr/>
        </p:nvSpPr>
        <p:spPr bwMode="auto">
          <a:xfrm flipH="1">
            <a:off x="22174200" y="6464300"/>
            <a:ext cx="287338" cy="395288"/>
          </a:xfrm>
          <a:prstGeom prst="line">
            <a:avLst/>
          </a:prstGeom>
          <a:noFill/>
          <a:ln w="9525">
            <a:solidFill>
              <a:schemeClr val="bg1"/>
            </a:solidFill>
            <a:round/>
            <a:headEnd/>
            <a:tailEnd type="triangle" w="med" len="med"/>
          </a:ln>
        </p:spPr>
        <p:txBody>
          <a:bodyPr/>
          <a:lstStyle/>
          <a:p>
            <a:endParaRPr lang="en-US"/>
          </a:p>
        </p:txBody>
      </p:sp>
      <p:sp>
        <p:nvSpPr>
          <p:cNvPr id="2100" name="Text Box 1979"/>
          <p:cNvSpPr txBox="1">
            <a:spLocks noChangeArrowheads="1"/>
          </p:cNvSpPr>
          <p:nvPr/>
        </p:nvSpPr>
        <p:spPr bwMode="auto">
          <a:xfrm>
            <a:off x="19769138" y="14451013"/>
            <a:ext cx="3497262" cy="954087"/>
          </a:xfrm>
          <a:prstGeom prst="rect">
            <a:avLst/>
          </a:prstGeom>
          <a:noFill/>
          <a:ln w="9525">
            <a:noFill/>
            <a:miter lim="800000"/>
            <a:headEnd/>
            <a:tailEnd/>
          </a:ln>
        </p:spPr>
        <p:txBody>
          <a:bodyPr>
            <a:spAutoFit/>
          </a:bodyPr>
          <a:lstStyle/>
          <a:p>
            <a:pPr defTabSz="5121275"/>
            <a:r>
              <a:rPr lang="en-US" sz="2800" dirty="0">
                <a:solidFill>
                  <a:schemeClr val="bg1"/>
                </a:solidFill>
              </a:rPr>
              <a:t>Current position of </a:t>
            </a:r>
            <a:r>
              <a:rPr lang="en-US" sz="2800" dirty="0" smtClean="0">
                <a:solidFill>
                  <a:schemeClr val="bg1"/>
                </a:solidFill>
              </a:rPr>
              <a:t>bronchoscope </a:t>
            </a:r>
            <a:r>
              <a:rPr lang="en-US" sz="2800" dirty="0">
                <a:solidFill>
                  <a:schemeClr val="bg1"/>
                </a:solidFill>
              </a:rPr>
              <a:t>tip </a:t>
            </a:r>
          </a:p>
        </p:txBody>
      </p:sp>
      <p:sp>
        <p:nvSpPr>
          <p:cNvPr id="2101" name="Line 1980"/>
          <p:cNvSpPr>
            <a:spLocks noChangeShapeType="1"/>
          </p:cNvSpPr>
          <p:nvPr/>
        </p:nvSpPr>
        <p:spPr bwMode="auto">
          <a:xfrm flipH="1" flipV="1">
            <a:off x="18775363" y="14341475"/>
            <a:ext cx="1031875" cy="269875"/>
          </a:xfrm>
          <a:prstGeom prst="line">
            <a:avLst/>
          </a:prstGeom>
          <a:noFill/>
          <a:ln w="9525">
            <a:solidFill>
              <a:schemeClr val="bg1"/>
            </a:solidFill>
            <a:round/>
            <a:headEnd/>
            <a:tailEnd type="triangle" w="med" len="med"/>
          </a:ln>
        </p:spPr>
        <p:txBody>
          <a:bodyPr/>
          <a:lstStyle/>
          <a:p>
            <a:endParaRPr lang="en-US"/>
          </a:p>
        </p:txBody>
      </p:sp>
      <p:sp>
        <p:nvSpPr>
          <p:cNvPr id="2102" name="Text Box 1597"/>
          <p:cNvSpPr txBox="1">
            <a:spLocks noChangeArrowheads="1"/>
          </p:cNvSpPr>
          <p:nvPr/>
        </p:nvSpPr>
        <p:spPr bwMode="auto">
          <a:xfrm>
            <a:off x="37214334" y="9266138"/>
            <a:ext cx="949338" cy="461665"/>
          </a:xfrm>
          <a:prstGeom prst="rect">
            <a:avLst/>
          </a:prstGeom>
          <a:noFill/>
          <a:ln w="9525">
            <a:noFill/>
            <a:miter lim="800000"/>
            <a:headEnd/>
            <a:tailEnd/>
          </a:ln>
        </p:spPr>
        <p:txBody>
          <a:bodyPr wrap="square">
            <a:spAutoFit/>
          </a:bodyPr>
          <a:lstStyle/>
          <a:p>
            <a:pPr algn="ctr" defTabSz="5121275"/>
            <a:r>
              <a:rPr lang="en-US" sz="2400" dirty="0"/>
              <a:t>(A)</a:t>
            </a:r>
          </a:p>
        </p:txBody>
      </p:sp>
      <p:sp>
        <p:nvSpPr>
          <p:cNvPr id="2103" name="Text Box 1597"/>
          <p:cNvSpPr txBox="1">
            <a:spLocks noChangeArrowheads="1"/>
          </p:cNvSpPr>
          <p:nvPr/>
        </p:nvSpPr>
        <p:spPr bwMode="auto">
          <a:xfrm>
            <a:off x="44042013" y="6308725"/>
            <a:ext cx="1277937" cy="474663"/>
          </a:xfrm>
          <a:prstGeom prst="rect">
            <a:avLst/>
          </a:prstGeom>
          <a:noFill/>
          <a:ln w="9525">
            <a:noFill/>
            <a:miter lim="800000"/>
            <a:headEnd/>
            <a:tailEnd/>
          </a:ln>
        </p:spPr>
        <p:txBody>
          <a:bodyPr>
            <a:spAutoFit/>
          </a:bodyPr>
          <a:lstStyle/>
          <a:p>
            <a:pPr algn="ctr" defTabSz="5121275"/>
            <a:r>
              <a:rPr lang="en-US" sz="2400"/>
              <a:t>(B)</a:t>
            </a:r>
          </a:p>
        </p:txBody>
      </p:sp>
      <p:sp>
        <p:nvSpPr>
          <p:cNvPr id="2104" name="Text Box 1597"/>
          <p:cNvSpPr txBox="1">
            <a:spLocks noChangeArrowheads="1"/>
          </p:cNvSpPr>
          <p:nvPr/>
        </p:nvSpPr>
        <p:spPr bwMode="auto">
          <a:xfrm>
            <a:off x="45210681" y="9959886"/>
            <a:ext cx="2008187" cy="461962"/>
          </a:xfrm>
          <a:prstGeom prst="rect">
            <a:avLst/>
          </a:prstGeom>
          <a:noFill/>
          <a:ln w="9525">
            <a:noFill/>
            <a:miter lim="800000"/>
            <a:headEnd/>
            <a:tailEnd/>
          </a:ln>
        </p:spPr>
        <p:txBody>
          <a:bodyPr>
            <a:spAutoFit/>
          </a:bodyPr>
          <a:lstStyle/>
          <a:p>
            <a:pPr algn="ctr" defTabSz="5121275"/>
            <a:r>
              <a:rPr lang="en-US" sz="2400" dirty="0"/>
              <a:t>(C)</a:t>
            </a:r>
          </a:p>
        </p:txBody>
      </p:sp>
      <p:sp>
        <p:nvSpPr>
          <p:cNvPr id="2106" name="Text Box 1977"/>
          <p:cNvSpPr txBox="1">
            <a:spLocks noChangeArrowheads="1"/>
          </p:cNvSpPr>
          <p:nvPr/>
        </p:nvSpPr>
        <p:spPr bwMode="auto">
          <a:xfrm>
            <a:off x="22390100" y="8864600"/>
            <a:ext cx="2305050" cy="519113"/>
          </a:xfrm>
          <a:prstGeom prst="rect">
            <a:avLst/>
          </a:prstGeom>
          <a:noFill/>
          <a:ln w="9525">
            <a:noFill/>
            <a:miter lim="800000"/>
            <a:headEnd/>
            <a:tailEnd/>
          </a:ln>
        </p:spPr>
        <p:txBody>
          <a:bodyPr>
            <a:spAutoFit/>
          </a:bodyPr>
          <a:lstStyle/>
          <a:p>
            <a:pPr defTabSz="5121275"/>
            <a:r>
              <a:rPr lang="en-US" sz="2800">
                <a:solidFill>
                  <a:schemeClr val="bg1"/>
                </a:solidFill>
              </a:rPr>
              <a:t>3D route</a:t>
            </a:r>
          </a:p>
        </p:txBody>
      </p:sp>
      <p:sp>
        <p:nvSpPr>
          <p:cNvPr id="2107" name="Line 1978"/>
          <p:cNvSpPr>
            <a:spLocks noChangeShapeType="1"/>
          </p:cNvSpPr>
          <p:nvPr/>
        </p:nvSpPr>
        <p:spPr bwMode="auto">
          <a:xfrm flipH="1">
            <a:off x="22137688" y="9239250"/>
            <a:ext cx="287337" cy="395288"/>
          </a:xfrm>
          <a:prstGeom prst="line">
            <a:avLst/>
          </a:prstGeom>
          <a:noFill/>
          <a:ln w="9525">
            <a:solidFill>
              <a:schemeClr val="bg1"/>
            </a:solidFill>
            <a:round/>
            <a:headEnd/>
            <a:tailEnd type="triangle" w="med" len="med"/>
          </a:ln>
        </p:spPr>
        <p:txBody>
          <a:bodyPr/>
          <a:lstStyle/>
          <a:p>
            <a:endParaRPr lang="en-US"/>
          </a:p>
        </p:txBody>
      </p:sp>
      <p:pic>
        <p:nvPicPr>
          <p:cNvPr id="1026" name="Picture 2"/>
          <p:cNvPicPr>
            <a:picLocks noChangeAspect="1" noChangeArrowheads="1"/>
          </p:cNvPicPr>
          <p:nvPr/>
        </p:nvPicPr>
        <p:blipFill>
          <a:blip r:embed="rId12" cstate="print"/>
          <a:srcRect/>
          <a:stretch>
            <a:fillRect/>
          </a:stretch>
        </p:blipFill>
        <p:spPr bwMode="auto">
          <a:xfrm>
            <a:off x="34349920" y="13428621"/>
            <a:ext cx="5345628" cy="6012440"/>
          </a:xfrm>
          <a:prstGeom prst="rect">
            <a:avLst/>
          </a:prstGeom>
          <a:noFill/>
          <a:ln w="9525">
            <a:noFill/>
            <a:miter lim="800000"/>
            <a:headEnd/>
            <a:tailEnd/>
          </a:ln>
        </p:spPr>
      </p:pic>
      <p:pic>
        <p:nvPicPr>
          <p:cNvPr id="1027" name="Picture 3" descr="C:\Users\rkhare.3DIMAGE-S\Documents\afterShot1.png"/>
          <p:cNvPicPr>
            <a:picLocks noChangeAspect="1" noChangeArrowheads="1"/>
          </p:cNvPicPr>
          <p:nvPr/>
        </p:nvPicPr>
        <p:blipFill>
          <a:blip r:embed="rId13" cstate="print"/>
          <a:srcRect/>
          <a:stretch>
            <a:fillRect/>
          </a:stretch>
        </p:blipFill>
        <p:spPr bwMode="auto">
          <a:xfrm>
            <a:off x="39843270" y="16422687"/>
            <a:ext cx="4965768" cy="2795917"/>
          </a:xfrm>
          <a:prstGeom prst="rect">
            <a:avLst/>
          </a:prstGeom>
          <a:noFill/>
        </p:spPr>
      </p:pic>
      <p:pic>
        <p:nvPicPr>
          <p:cNvPr id="1028" name="Picture 4" descr="C:\Users\rkhare.3DIMAGE-S\Documents\beforeShot.png"/>
          <p:cNvPicPr>
            <a:picLocks noChangeAspect="1" noChangeArrowheads="1"/>
          </p:cNvPicPr>
          <p:nvPr/>
        </p:nvPicPr>
        <p:blipFill>
          <a:blip r:embed="rId14" cstate="print"/>
          <a:srcRect/>
          <a:stretch>
            <a:fillRect/>
          </a:stretch>
        </p:blipFill>
        <p:spPr bwMode="auto">
          <a:xfrm>
            <a:off x="39806757" y="13063491"/>
            <a:ext cx="4978637" cy="2803162"/>
          </a:xfrm>
          <a:prstGeom prst="rect">
            <a:avLst/>
          </a:prstGeom>
          <a:noFill/>
        </p:spPr>
      </p:pic>
      <p:sp>
        <p:nvSpPr>
          <p:cNvPr id="78" name="Text Box 1597"/>
          <p:cNvSpPr txBox="1">
            <a:spLocks noChangeArrowheads="1"/>
          </p:cNvSpPr>
          <p:nvPr/>
        </p:nvSpPr>
        <p:spPr bwMode="auto">
          <a:xfrm>
            <a:off x="36411048" y="19197675"/>
            <a:ext cx="949338" cy="461665"/>
          </a:xfrm>
          <a:prstGeom prst="rect">
            <a:avLst/>
          </a:prstGeom>
          <a:noFill/>
          <a:ln w="9525">
            <a:noFill/>
            <a:miter lim="800000"/>
            <a:headEnd/>
            <a:tailEnd/>
          </a:ln>
        </p:spPr>
        <p:txBody>
          <a:bodyPr wrap="square">
            <a:spAutoFit/>
          </a:bodyPr>
          <a:lstStyle/>
          <a:p>
            <a:pPr algn="ctr" defTabSz="5121275"/>
            <a:r>
              <a:rPr lang="en-US" sz="2400" dirty="0"/>
              <a:t>(A)</a:t>
            </a:r>
          </a:p>
        </p:txBody>
      </p:sp>
      <p:sp>
        <p:nvSpPr>
          <p:cNvPr id="79" name="Text Box 1597"/>
          <p:cNvSpPr txBox="1">
            <a:spLocks noChangeArrowheads="1"/>
          </p:cNvSpPr>
          <p:nvPr/>
        </p:nvSpPr>
        <p:spPr bwMode="auto">
          <a:xfrm>
            <a:off x="41668920" y="15874992"/>
            <a:ext cx="1277937" cy="474663"/>
          </a:xfrm>
          <a:prstGeom prst="rect">
            <a:avLst/>
          </a:prstGeom>
          <a:noFill/>
          <a:ln w="9525">
            <a:noFill/>
            <a:miter lim="800000"/>
            <a:headEnd/>
            <a:tailEnd/>
          </a:ln>
        </p:spPr>
        <p:txBody>
          <a:bodyPr>
            <a:spAutoFit/>
          </a:bodyPr>
          <a:lstStyle/>
          <a:p>
            <a:pPr algn="ctr" defTabSz="5121275"/>
            <a:r>
              <a:rPr lang="en-US" sz="2400"/>
              <a:t>(B)</a:t>
            </a:r>
          </a:p>
        </p:txBody>
      </p:sp>
      <p:sp>
        <p:nvSpPr>
          <p:cNvPr id="82" name="Text Box 1597"/>
          <p:cNvSpPr txBox="1">
            <a:spLocks noChangeArrowheads="1"/>
          </p:cNvSpPr>
          <p:nvPr/>
        </p:nvSpPr>
        <p:spPr bwMode="auto">
          <a:xfrm>
            <a:off x="41376816" y="19270701"/>
            <a:ext cx="2008187" cy="461962"/>
          </a:xfrm>
          <a:prstGeom prst="rect">
            <a:avLst/>
          </a:prstGeom>
          <a:noFill/>
          <a:ln w="9525">
            <a:noFill/>
            <a:miter lim="800000"/>
            <a:headEnd/>
            <a:tailEnd/>
          </a:ln>
        </p:spPr>
        <p:txBody>
          <a:bodyPr>
            <a:spAutoFit/>
          </a:bodyPr>
          <a:lstStyle/>
          <a:p>
            <a:pPr algn="ctr" defTabSz="5121275"/>
            <a:r>
              <a:rPr lang="en-US" sz="2400" dirty="0"/>
              <a:t>(C)</a:t>
            </a:r>
          </a:p>
        </p:txBody>
      </p:sp>
      <p:sp>
        <p:nvSpPr>
          <p:cNvPr id="84" name="Oval 83"/>
          <p:cNvSpPr/>
          <p:nvPr/>
        </p:nvSpPr>
        <p:spPr bwMode="auto">
          <a:xfrm>
            <a:off x="39514653" y="14633550"/>
            <a:ext cx="1643085" cy="69374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1275" rtl="0" eaLnBrk="1" fontAlgn="base" latinLnBrk="0" hangingPunct="1">
              <a:lnSpc>
                <a:spcPct val="100000"/>
              </a:lnSpc>
              <a:spcBef>
                <a:spcPct val="0"/>
              </a:spcBef>
              <a:spcAft>
                <a:spcPct val="0"/>
              </a:spcAft>
              <a:buClrTx/>
              <a:buSzTx/>
              <a:buFontTx/>
              <a:buNone/>
              <a:tabLst/>
            </a:pPr>
            <a:endParaRPr kumimoji="0" lang="en-US" sz="10100" b="0" i="0" u="none" strike="noStrike" cap="none" normalizeH="0" baseline="0" smtClean="0">
              <a:ln>
                <a:noFill/>
              </a:ln>
              <a:solidFill>
                <a:schemeClr val="tx1"/>
              </a:solidFill>
              <a:effectLst/>
              <a:latin typeface="Arial" charset="0"/>
            </a:endParaRPr>
          </a:p>
        </p:txBody>
      </p:sp>
      <p:sp>
        <p:nvSpPr>
          <p:cNvPr id="85" name="Oval 84"/>
          <p:cNvSpPr/>
          <p:nvPr/>
        </p:nvSpPr>
        <p:spPr bwMode="auto">
          <a:xfrm>
            <a:off x="39733731" y="18065772"/>
            <a:ext cx="1643085" cy="693747"/>
          </a:xfrm>
          <a:prstGeom prst="ellipse">
            <a:avLst/>
          </a:prstGeom>
          <a:noFill/>
          <a:ln w="381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121275" rtl="0" eaLnBrk="1" fontAlgn="base" latinLnBrk="0" hangingPunct="1">
              <a:lnSpc>
                <a:spcPct val="100000"/>
              </a:lnSpc>
              <a:spcBef>
                <a:spcPct val="0"/>
              </a:spcBef>
              <a:spcAft>
                <a:spcPct val="0"/>
              </a:spcAft>
              <a:buClrTx/>
              <a:buSzTx/>
              <a:buFontTx/>
              <a:buNone/>
              <a:tabLst/>
            </a:pPr>
            <a:endParaRPr kumimoji="0" lang="en-US" sz="10100" b="0" i="0" u="none" strike="noStrike" cap="none" normalizeH="0" baseline="0" smtClean="0">
              <a:ln>
                <a:noFill/>
              </a:ln>
              <a:solidFill>
                <a:schemeClr val="tx1"/>
              </a:solidFill>
              <a:effectLst/>
              <a:latin typeface="Arial" charset="0"/>
            </a:endParaRPr>
          </a:p>
        </p:txBody>
      </p:sp>
      <p:cxnSp>
        <p:nvCxnSpPr>
          <p:cNvPr id="94" name="Straight Arrow Connector 93"/>
          <p:cNvCxnSpPr/>
          <p:nvPr/>
        </p:nvCxnSpPr>
        <p:spPr bwMode="auto">
          <a:xfrm rot="10800000" flipV="1">
            <a:off x="38017622" y="15582889"/>
            <a:ext cx="803285" cy="657231"/>
          </a:xfrm>
          <a:prstGeom prst="straightConnector1">
            <a:avLst/>
          </a:prstGeom>
          <a:solidFill>
            <a:schemeClr val="accent1"/>
          </a:solidFill>
          <a:ln w="88900" cap="rnd" cmpd="sng" algn="ctr">
            <a:solidFill>
              <a:schemeClr val="tx1"/>
            </a:solidFill>
            <a:prstDash val="solid"/>
            <a:round/>
            <a:headEnd type="none" w="lg" len="lg"/>
            <a:tailEnd type="triangle" w="med" len="med"/>
          </a:ln>
          <a:effectLst/>
        </p:spPr>
      </p:cxnSp>
      <p:pic>
        <p:nvPicPr>
          <p:cNvPr id="4" name="Picture 3" descr="C:\Users\rkhare.3DIMAGE-S\Documents\ROI_definition_sec.png"/>
          <p:cNvPicPr>
            <a:picLocks noChangeAspect="1" noChangeArrowheads="1"/>
          </p:cNvPicPr>
          <p:nvPr/>
        </p:nvPicPr>
        <p:blipFill>
          <a:blip r:embed="rId15" cstate="print"/>
          <a:srcRect/>
          <a:stretch>
            <a:fillRect/>
          </a:stretch>
        </p:blipFill>
        <p:spPr bwMode="auto">
          <a:xfrm>
            <a:off x="1322055" y="18248337"/>
            <a:ext cx="5549976" cy="507561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1275" rtl="0" eaLnBrk="1" fontAlgn="base" latinLnBrk="0" hangingPunct="1">
          <a:lnSpc>
            <a:spcPct val="100000"/>
          </a:lnSpc>
          <a:spcBef>
            <a:spcPct val="0"/>
          </a:spcBef>
          <a:spcAft>
            <a:spcPct val="0"/>
          </a:spcAft>
          <a:buClrTx/>
          <a:buSzTx/>
          <a:buFontTx/>
          <a:buNone/>
          <a:tabLst/>
          <a:defRPr kumimoji="0" lang="en-US" sz="10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1275" rtl="0" eaLnBrk="1" fontAlgn="base" latinLnBrk="0" hangingPunct="1">
          <a:lnSpc>
            <a:spcPct val="100000"/>
          </a:lnSpc>
          <a:spcBef>
            <a:spcPct val="0"/>
          </a:spcBef>
          <a:spcAft>
            <a:spcPct val="0"/>
          </a:spcAft>
          <a:buClrTx/>
          <a:buSzTx/>
          <a:buFontTx/>
          <a:buNone/>
          <a:tabLst/>
          <a:defRPr kumimoji="0" lang="en-US" sz="101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22823</TotalTime>
  <Words>1321</Words>
  <Application>Microsoft Office PowerPoint</Application>
  <PresentationFormat>Custom</PresentationFormat>
  <Paragraphs>62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Experience with Image-Guided Ultrathin Bronchoscopy  W.E. Higgins,1 R. Bascom,2 M.W. Graham,1,4 J.D. Gibbs,1,3 and D.C. Cornish1   Penn State University, 1College of Engineering, 2College of Medicine, 3Broncus Technologies, Inc., 4Google, Inc.  </vt:lpstr>
    </vt:vector>
  </TitlesOfParts>
  <Company>Penn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Graph-Theoretic Approach to 3D Anatomical Tree Matching Michael W. Graham and William E. Higgins</dc:title>
  <dc:creator>mwg129</dc:creator>
  <cp:lastModifiedBy>rkhare</cp:lastModifiedBy>
  <cp:revision>1287</cp:revision>
  <dcterms:created xsi:type="dcterms:W3CDTF">2006-03-07T13:21:12Z</dcterms:created>
  <dcterms:modified xsi:type="dcterms:W3CDTF">2010-05-07T18:00:37Z</dcterms:modified>
</cp:coreProperties>
</file>